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9" r:id="rId3"/>
    <p:sldId id="268" r:id="rId4"/>
    <p:sldId id="269" r:id="rId5"/>
    <p:sldId id="270" r:id="rId6"/>
    <p:sldId id="271" r:id="rId7"/>
    <p:sldId id="260" r:id="rId8"/>
    <p:sldId id="275" r:id="rId9"/>
    <p:sldId id="272" r:id="rId10"/>
    <p:sldId id="273" r:id="rId11"/>
    <p:sldId id="261" r:id="rId12"/>
    <p:sldId id="276" r:id="rId13"/>
    <p:sldId id="262" r:id="rId14"/>
    <p:sldId id="277" r:id="rId15"/>
    <p:sldId id="263" r:id="rId16"/>
    <p:sldId id="274" r:id="rId17"/>
    <p:sldId id="264" r:id="rId18"/>
    <p:sldId id="278" r:id="rId19"/>
    <p:sldId id="265" r:id="rId20"/>
    <p:sldId id="279" r:id="rId21"/>
  </p:sldIdLst>
  <p:sldSz cx="10160000" cy="5715000"/>
  <p:notesSz cx="6858000" cy="9144000"/>
  <p:defaultTextStyle>
    <a:defPPr>
      <a:defRPr lang="es-C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800" userDrawn="1">
          <p15:clr>
            <a:srgbClr val="A4A3A4"/>
          </p15:clr>
        </p15:guide>
        <p15:guide id="2" pos="32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7" d="100"/>
          <a:sy n="77" d="100"/>
        </p:scale>
        <p:origin x="156" y="90"/>
      </p:cViewPr>
      <p:guideLst>
        <p:guide orient="horz" pos="1800"/>
        <p:guide pos="320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CL"/>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3DE524A-7484-4D83-8211-03E5AF21494C}" type="datetimeFigureOut">
              <a:rPr lang="es-CL" smtClean="0"/>
              <a:t>26-03-2020</a:t>
            </a:fld>
            <a:endParaRPr lang="es-CL"/>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CL"/>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CL"/>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297DAC3-5A1D-46A0-B751-11E01607EEC4}" type="slidenum">
              <a:rPr lang="es-CL" smtClean="0"/>
              <a:t>‹Nº›</a:t>
            </a:fld>
            <a:endParaRPr lang="es-CL"/>
          </a:p>
        </p:txBody>
      </p:sp>
    </p:spTree>
    <p:extLst>
      <p:ext uri="{BB962C8B-B14F-4D97-AF65-F5344CB8AC3E}">
        <p14:creationId xmlns:p14="http://schemas.microsoft.com/office/powerpoint/2010/main" val="39264174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L" dirty="0"/>
          </a:p>
        </p:txBody>
      </p:sp>
      <p:sp>
        <p:nvSpPr>
          <p:cNvPr id="4" name="Marcador de número de diapositiva 3"/>
          <p:cNvSpPr>
            <a:spLocks noGrp="1"/>
          </p:cNvSpPr>
          <p:nvPr>
            <p:ph type="sldNum" sz="quarter" idx="10"/>
          </p:nvPr>
        </p:nvSpPr>
        <p:spPr/>
        <p:txBody>
          <a:bodyPr/>
          <a:lstStyle/>
          <a:p>
            <a:fld id="{6297DAC3-5A1D-46A0-B751-11E01607EEC4}" type="slidenum">
              <a:rPr lang="es-CL" smtClean="0"/>
              <a:t>16</a:t>
            </a:fld>
            <a:endParaRPr lang="es-CL"/>
          </a:p>
        </p:txBody>
      </p:sp>
    </p:spTree>
    <p:extLst>
      <p:ext uri="{BB962C8B-B14F-4D97-AF65-F5344CB8AC3E}">
        <p14:creationId xmlns:p14="http://schemas.microsoft.com/office/powerpoint/2010/main" val="24504099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762000" y="1775356"/>
            <a:ext cx="8636000" cy="1225021"/>
          </a:xfrm>
        </p:spPr>
        <p:txBody>
          <a:bodyPr/>
          <a:lstStyle/>
          <a:p>
            <a:r>
              <a:rPr lang="es-ES"/>
              <a:t>Haga clic para modificar el estilo de título del patrón</a:t>
            </a:r>
            <a:endParaRPr lang="es-CL"/>
          </a:p>
        </p:txBody>
      </p:sp>
      <p:sp>
        <p:nvSpPr>
          <p:cNvPr id="3" name="2 Subtítulo"/>
          <p:cNvSpPr>
            <a:spLocks noGrp="1"/>
          </p:cNvSpPr>
          <p:nvPr>
            <p:ph type="subTitle" idx="1"/>
          </p:nvPr>
        </p:nvSpPr>
        <p:spPr>
          <a:xfrm>
            <a:off x="1524000" y="3238500"/>
            <a:ext cx="7112000" cy="1460500"/>
          </a:xfrm>
        </p:spPr>
        <p:txBody>
          <a:bodyPr/>
          <a:lstStyle>
            <a:lvl1pPr marL="0" indent="0" algn="ctr">
              <a:buNone/>
              <a:defRPr>
                <a:solidFill>
                  <a:schemeClr val="tx1">
                    <a:tint val="75000"/>
                  </a:schemeClr>
                </a:solidFill>
              </a:defRPr>
            </a:lvl1pPr>
            <a:lvl2pPr marL="507995" indent="0" algn="ctr">
              <a:buNone/>
              <a:defRPr>
                <a:solidFill>
                  <a:schemeClr val="tx1">
                    <a:tint val="75000"/>
                  </a:schemeClr>
                </a:solidFill>
              </a:defRPr>
            </a:lvl2pPr>
            <a:lvl3pPr marL="1015990" indent="0" algn="ctr">
              <a:buNone/>
              <a:defRPr>
                <a:solidFill>
                  <a:schemeClr val="tx1">
                    <a:tint val="75000"/>
                  </a:schemeClr>
                </a:solidFill>
              </a:defRPr>
            </a:lvl3pPr>
            <a:lvl4pPr marL="1523985" indent="0" algn="ctr">
              <a:buNone/>
              <a:defRPr>
                <a:solidFill>
                  <a:schemeClr val="tx1">
                    <a:tint val="75000"/>
                  </a:schemeClr>
                </a:solidFill>
              </a:defRPr>
            </a:lvl4pPr>
            <a:lvl5pPr marL="2031980" indent="0" algn="ctr">
              <a:buNone/>
              <a:defRPr>
                <a:solidFill>
                  <a:schemeClr val="tx1">
                    <a:tint val="75000"/>
                  </a:schemeClr>
                </a:solidFill>
              </a:defRPr>
            </a:lvl5pPr>
            <a:lvl6pPr marL="2539975" indent="0" algn="ctr">
              <a:buNone/>
              <a:defRPr>
                <a:solidFill>
                  <a:schemeClr val="tx1">
                    <a:tint val="75000"/>
                  </a:schemeClr>
                </a:solidFill>
              </a:defRPr>
            </a:lvl6pPr>
            <a:lvl7pPr marL="3047970" indent="0" algn="ctr">
              <a:buNone/>
              <a:defRPr>
                <a:solidFill>
                  <a:schemeClr val="tx1">
                    <a:tint val="75000"/>
                  </a:schemeClr>
                </a:solidFill>
              </a:defRPr>
            </a:lvl7pPr>
            <a:lvl8pPr marL="3555964" indent="0" algn="ctr">
              <a:buNone/>
              <a:defRPr>
                <a:solidFill>
                  <a:schemeClr val="tx1">
                    <a:tint val="75000"/>
                  </a:schemeClr>
                </a:solidFill>
              </a:defRPr>
            </a:lvl8pPr>
            <a:lvl9pPr marL="4063959" indent="0" algn="ctr">
              <a:buNone/>
              <a:defRPr>
                <a:solidFill>
                  <a:schemeClr val="tx1">
                    <a:tint val="75000"/>
                  </a:schemeClr>
                </a:solidFill>
              </a:defRPr>
            </a:lvl9pPr>
          </a:lstStyle>
          <a:p>
            <a:r>
              <a:rPr lang="es-ES"/>
              <a:t>Haga clic para modificar el estilo de subtítulo del patrón</a:t>
            </a:r>
            <a:endParaRPr lang="es-CL"/>
          </a:p>
        </p:txBody>
      </p:sp>
      <p:sp>
        <p:nvSpPr>
          <p:cNvPr id="4" name="3 Marcador de fecha"/>
          <p:cNvSpPr>
            <a:spLocks noGrp="1"/>
          </p:cNvSpPr>
          <p:nvPr>
            <p:ph type="dt" sz="half" idx="10"/>
          </p:nvPr>
        </p:nvSpPr>
        <p:spPr/>
        <p:txBody>
          <a:bodyPr/>
          <a:lstStyle/>
          <a:p>
            <a:fld id="{26C82F0B-7A6D-46D3-B3CA-4FBAF381EF88}" type="datetimeFigureOut">
              <a:rPr lang="es-CL" smtClean="0"/>
              <a:pPr/>
              <a:t>26-03-2020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CF4442A-7CB9-4A82-B799-FE3245310925}" type="slidenum">
              <a:rPr lang="es-CL" smtClean="0"/>
              <a:pPr/>
              <a:t>‹Nº›</a:t>
            </a:fld>
            <a:endParaRPr lang="es-CL"/>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26C82F0B-7A6D-46D3-B3CA-4FBAF381EF88}" type="datetimeFigureOut">
              <a:rPr lang="es-CL" smtClean="0"/>
              <a:pPr/>
              <a:t>26-03-2020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CF4442A-7CB9-4A82-B799-FE3245310925}" type="slidenum">
              <a:rPr lang="es-CL" smtClean="0"/>
              <a:pPr/>
              <a:t>‹Nº›</a:t>
            </a:fld>
            <a:endParaRPr lang="es-CL"/>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7366000" y="171979"/>
            <a:ext cx="2286000" cy="3656542"/>
          </a:xfrm>
        </p:spPr>
        <p:txBody>
          <a:bodyPr vert="eaVert"/>
          <a:lstStyle/>
          <a:p>
            <a:r>
              <a:rPr lang="es-ES"/>
              <a:t>Haga clic para modificar el estilo de título del patrón</a:t>
            </a:r>
            <a:endParaRPr lang="es-CL"/>
          </a:p>
        </p:txBody>
      </p:sp>
      <p:sp>
        <p:nvSpPr>
          <p:cNvPr id="3" name="2 Marcador de texto vertical"/>
          <p:cNvSpPr>
            <a:spLocks noGrp="1"/>
          </p:cNvSpPr>
          <p:nvPr>
            <p:ph type="body" orient="vert" idx="1"/>
          </p:nvPr>
        </p:nvSpPr>
        <p:spPr>
          <a:xfrm>
            <a:off x="508000" y="171979"/>
            <a:ext cx="6688667" cy="3656542"/>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26C82F0B-7A6D-46D3-B3CA-4FBAF381EF88}" type="datetimeFigureOut">
              <a:rPr lang="es-CL" smtClean="0"/>
              <a:pPr/>
              <a:t>26-03-2020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CF4442A-7CB9-4A82-B799-FE3245310925}" type="slidenum">
              <a:rPr lang="es-CL" smtClean="0"/>
              <a:pPr/>
              <a:t>‹Nº›</a:t>
            </a:fld>
            <a:endParaRPr lang="es-CL"/>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10"/>
          </p:nvPr>
        </p:nvSpPr>
        <p:spPr/>
        <p:txBody>
          <a:bodyPr/>
          <a:lstStyle/>
          <a:p>
            <a:fld id="{26C82F0B-7A6D-46D3-B3CA-4FBAF381EF88}" type="datetimeFigureOut">
              <a:rPr lang="es-CL" smtClean="0"/>
              <a:pPr/>
              <a:t>26-03-2020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CF4442A-7CB9-4A82-B799-FE3245310925}" type="slidenum">
              <a:rPr lang="es-CL" smtClean="0"/>
              <a:pPr/>
              <a:t>‹Nº›</a:t>
            </a:fld>
            <a:endParaRPr lang="es-CL"/>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802570" y="3672418"/>
            <a:ext cx="8636000" cy="1135062"/>
          </a:xfrm>
        </p:spPr>
        <p:txBody>
          <a:bodyPr anchor="t"/>
          <a:lstStyle>
            <a:lvl1pPr algn="l">
              <a:defRPr sz="4444" b="1" cap="all"/>
            </a:lvl1pPr>
          </a:lstStyle>
          <a:p>
            <a:r>
              <a:rPr lang="es-ES"/>
              <a:t>Haga clic para modificar el estilo de título del patrón</a:t>
            </a:r>
            <a:endParaRPr lang="es-CL"/>
          </a:p>
        </p:txBody>
      </p:sp>
      <p:sp>
        <p:nvSpPr>
          <p:cNvPr id="3" name="2 Marcador de texto"/>
          <p:cNvSpPr>
            <a:spLocks noGrp="1"/>
          </p:cNvSpPr>
          <p:nvPr>
            <p:ph type="body" idx="1"/>
          </p:nvPr>
        </p:nvSpPr>
        <p:spPr>
          <a:xfrm>
            <a:off x="802570" y="2422261"/>
            <a:ext cx="8636000" cy="1250156"/>
          </a:xfrm>
        </p:spPr>
        <p:txBody>
          <a:bodyPr anchor="b"/>
          <a:lstStyle>
            <a:lvl1pPr marL="0" indent="0">
              <a:buNone/>
              <a:defRPr sz="2222">
                <a:solidFill>
                  <a:schemeClr val="tx1">
                    <a:tint val="75000"/>
                  </a:schemeClr>
                </a:solidFill>
              </a:defRPr>
            </a:lvl1pPr>
            <a:lvl2pPr marL="507995" indent="0">
              <a:buNone/>
              <a:defRPr sz="2000">
                <a:solidFill>
                  <a:schemeClr val="tx1">
                    <a:tint val="75000"/>
                  </a:schemeClr>
                </a:solidFill>
              </a:defRPr>
            </a:lvl2pPr>
            <a:lvl3pPr marL="1015990" indent="0">
              <a:buNone/>
              <a:defRPr sz="1778">
                <a:solidFill>
                  <a:schemeClr val="tx1">
                    <a:tint val="75000"/>
                  </a:schemeClr>
                </a:solidFill>
              </a:defRPr>
            </a:lvl3pPr>
            <a:lvl4pPr marL="1523985" indent="0">
              <a:buNone/>
              <a:defRPr sz="1556">
                <a:solidFill>
                  <a:schemeClr val="tx1">
                    <a:tint val="75000"/>
                  </a:schemeClr>
                </a:solidFill>
              </a:defRPr>
            </a:lvl4pPr>
            <a:lvl5pPr marL="2031980" indent="0">
              <a:buNone/>
              <a:defRPr sz="1556">
                <a:solidFill>
                  <a:schemeClr val="tx1">
                    <a:tint val="75000"/>
                  </a:schemeClr>
                </a:solidFill>
              </a:defRPr>
            </a:lvl5pPr>
            <a:lvl6pPr marL="2539975" indent="0">
              <a:buNone/>
              <a:defRPr sz="1556">
                <a:solidFill>
                  <a:schemeClr val="tx1">
                    <a:tint val="75000"/>
                  </a:schemeClr>
                </a:solidFill>
              </a:defRPr>
            </a:lvl6pPr>
            <a:lvl7pPr marL="3047970" indent="0">
              <a:buNone/>
              <a:defRPr sz="1556">
                <a:solidFill>
                  <a:schemeClr val="tx1">
                    <a:tint val="75000"/>
                  </a:schemeClr>
                </a:solidFill>
              </a:defRPr>
            </a:lvl7pPr>
            <a:lvl8pPr marL="3555964" indent="0">
              <a:buNone/>
              <a:defRPr sz="1556">
                <a:solidFill>
                  <a:schemeClr val="tx1">
                    <a:tint val="75000"/>
                  </a:schemeClr>
                </a:solidFill>
              </a:defRPr>
            </a:lvl8pPr>
            <a:lvl9pPr marL="4063959" indent="0">
              <a:buNone/>
              <a:defRPr sz="1556">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26C82F0B-7A6D-46D3-B3CA-4FBAF381EF88}" type="datetimeFigureOut">
              <a:rPr lang="es-CL" smtClean="0"/>
              <a:pPr/>
              <a:t>26-03-2020</a:t>
            </a:fld>
            <a:endParaRPr lang="es-CL"/>
          </a:p>
        </p:txBody>
      </p:sp>
      <p:sp>
        <p:nvSpPr>
          <p:cNvPr id="5" name="4 Marcador de pie de página"/>
          <p:cNvSpPr>
            <a:spLocks noGrp="1"/>
          </p:cNvSpPr>
          <p:nvPr>
            <p:ph type="ftr" sz="quarter" idx="11"/>
          </p:nvPr>
        </p:nvSpPr>
        <p:spPr/>
        <p:txBody>
          <a:bodyPr/>
          <a:lstStyle/>
          <a:p>
            <a:endParaRPr lang="es-CL"/>
          </a:p>
        </p:txBody>
      </p:sp>
      <p:sp>
        <p:nvSpPr>
          <p:cNvPr id="6" name="5 Marcador de número de diapositiva"/>
          <p:cNvSpPr>
            <a:spLocks noGrp="1"/>
          </p:cNvSpPr>
          <p:nvPr>
            <p:ph type="sldNum" sz="quarter" idx="12"/>
          </p:nvPr>
        </p:nvSpPr>
        <p:spPr/>
        <p:txBody>
          <a:bodyPr/>
          <a:lstStyle/>
          <a:p>
            <a:fld id="{DCF4442A-7CB9-4A82-B799-FE3245310925}" type="slidenum">
              <a:rPr lang="es-CL" smtClean="0"/>
              <a:pPr/>
              <a:t>‹Nº›</a:t>
            </a:fld>
            <a:endParaRPr lang="es-CL"/>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contenido"/>
          <p:cNvSpPr>
            <a:spLocks noGrp="1"/>
          </p:cNvSpPr>
          <p:nvPr>
            <p:ph sz="half" idx="1"/>
          </p:nvPr>
        </p:nvSpPr>
        <p:spPr>
          <a:xfrm>
            <a:off x="508000" y="1000125"/>
            <a:ext cx="4487333" cy="2828396"/>
          </a:xfrm>
        </p:spPr>
        <p:txBody>
          <a:bodyPr/>
          <a:lstStyle>
            <a:lvl1pPr>
              <a:defRPr sz="3111"/>
            </a:lvl1pPr>
            <a:lvl2pPr>
              <a:defRPr sz="2667"/>
            </a:lvl2pPr>
            <a:lvl3pPr>
              <a:defRPr sz="2222"/>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contenido"/>
          <p:cNvSpPr>
            <a:spLocks noGrp="1"/>
          </p:cNvSpPr>
          <p:nvPr>
            <p:ph sz="half" idx="2"/>
          </p:nvPr>
        </p:nvSpPr>
        <p:spPr>
          <a:xfrm>
            <a:off x="5164667" y="1000125"/>
            <a:ext cx="4487333" cy="2828396"/>
          </a:xfrm>
        </p:spPr>
        <p:txBody>
          <a:bodyPr/>
          <a:lstStyle>
            <a:lvl1pPr>
              <a:defRPr sz="3111"/>
            </a:lvl1pPr>
            <a:lvl2pPr>
              <a:defRPr sz="2667"/>
            </a:lvl2pPr>
            <a:lvl3pPr>
              <a:defRPr sz="2222"/>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fecha"/>
          <p:cNvSpPr>
            <a:spLocks noGrp="1"/>
          </p:cNvSpPr>
          <p:nvPr>
            <p:ph type="dt" sz="half" idx="10"/>
          </p:nvPr>
        </p:nvSpPr>
        <p:spPr/>
        <p:txBody>
          <a:bodyPr/>
          <a:lstStyle/>
          <a:p>
            <a:fld id="{26C82F0B-7A6D-46D3-B3CA-4FBAF381EF88}" type="datetimeFigureOut">
              <a:rPr lang="es-CL" smtClean="0"/>
              <a:pPr/>
              <a:t>26-03-2020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CF4442A-7CB9-4A82-B799-FE3245310925}" type="slidenum">
              <a:rPr lang="es-CL" smtClean="0"/>
              <a:pPr/>
              <a:t>‹Nº›</a:t>
            </a:fld>
            <a:endParaRPr lang="es-CL"/>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508000" y="228866"/>
            <a:ext cx="9144000" cy="952500"/>
          </a:xfrm>
        </p:spPr>
        <p:txBody>
          <a:bodyPr/>
          <a:lstStyle>
            <a:lvl1pPr>
              <a:defRPr/>
            </a:lvl1pPr>
          </a:lstStyle>
          <a:p>
            <a:r>
              <a:rPr lang="es-ES"/>
              <a:t>Haga clic para modificar el estilo de título del patrón</a:t>
            </a:r>
            <a:endParaRPr lang="es-CL"/>
          </a:p>
        </p:txBody>
      </p:sp>
      <p:sp>
        <p:nvSpPr>
          <p:cNvPr id="3" name="2 Marcador de texto"/>
          <p:cNvSpPr>
            <a:spLocks noGrp="1"/>
          </p:cNvSpPr>
          <p:nvPr>
            <p:ph type="body" idx="1"/>
          </p:nvPr>
        </p:nvSpPr>
        <p:spPr>
          <a:xfrm>
            <a:off x="508000" y="1279261"/>
            <a:ext cx="4489098" cy="533136"/>
          </a:xfrm>
        </p:spPr>
        <p:txBody>
          <a:bodyPr anchor="b"/>
          <a:lstStyle>
            <a:lvl1pPr marL="0" indent="0">
              <a:buNone/>
              <a:defRPr sz="2667" b="1"/>
            </a:lvl1pPr>
            <a:lvl2pPr marL="507995" indent="0">
              <a:buNone/>
              <a:defRPr sz="2222" b="1"/>
            </a:lvl2pPr>
            <a:lvl3pPr marL="1015990" indent="0">
              <a:buNone/>
              <a:defRPr sz="2000" b="1"/>
            </a:lvl3pPr>
            <a:lvl4pPr marL="1523985" indent="0">
              <a:buNone/>
              <a:defRPr sz="1778" b="1"/>
            </a:lvl4pPr>
            <a:lvl5pPr marL="2031980" indent="0">
              <a:buNone/>
              <a:defRPr sz="1778" b="1"/>
            </a:lvl5pPr>
            <a:lvl6pPr marL="2539975" indent="0">
              <a:buNone/>
              <a:defRPr sz="1778" b="1"/>
            </a:lvl6pPr>
            <a:lvl7pPr marL="3047970" indent="0">
              <a:buNone/>
              <a:defRPr sz="1778" b="1"/>
            </a:lvl7pPr>
            <a:lvl8pPr marL="3555964" indent="0">
              <a:buNone/>
              <a:defRPr sz="1778" b="1"/>
            </a:lvl8pPr>
            <a:lvl9pPr marL="4063959" indent="0">
              <a:buNone/>
              <a:defRPr sz="1778" b="1"/>
            </a:lvl9pPr>
          </a:lstStyle>
          <a:p>
            <a:pPr lvl="0"/>
            <a:r>
              <a:rPr lang="es-ES"/>
              <a:t>Haga clic para modificar el estilo de texto del patrón</a:t>
            </a:r>
          </a:p>
        </p:txBody>
      </p:sp>
      <p:sp>
        <p:nvSpPr>
          <p:cNvPr id="4" name="3 Marcador de contenido"/>
          <p:cNvSpPr>
            <a:spLocks noGrp="1"/>
          </p:cNvSpPr>
          <p:nvPr>
            <p:ph sz="half" idx="2"/>
          </p:nvPr>
        </p:nvSpPr>
        <p:spPr>
          <a:xfrm>
            <a:off x="508000" y="1812396"/>
            <a:ext cx="4489098" cy="3292740"/>
          </a:xfrm>
        </p:spPr>
        <p:txBody>
          <a:bodyPr/>
          <a:lstStyle>
            <a:lvl1pPr>
              <a:defRPr sz="2667"/>
            </a:lvl1pPr>
            <a:lvl2pPr>
              <a:defRPr sz="2222"/>
            </a:lvl2pPr>
            <a:lvl3pPr>
              <a:defRPr sz="2000"/>
            </a:lvl3pPr>
            <a:lvl4pPr>
              <a:defRPr sz="1778"/>
            </a:lvl4pPr>
            <a:lvl5pPr>
              <a:defRPr sz="1778"/>
            </a:lvl5pPr>
            <a:lvl6pPr>
              <a:defRPr sz="1778"/>
            </a:lvl6pPr>
            <a:lvl7pPr>
              <a:defRPr sz="1778"/>
            </a:lvl7pPr>
            <a:lvl8pPr>
              <a:defRPr sz="1778"/>
            </a:lvl8pPr>
            <a:lvl9pPr>
              <a:defRPr sz="1778"/>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5" name="4 Marcador de texto"/>
          <p:cNvSpPr>
            <a:spLocks noGrp="1"/>
          </p:cNvSpPr>
          <p:nvPr>
            <p:ph type="body" sz="quarter" idx="3"/>
          </p:nvPr>
        </p:nvSpPr>
        <p:spPr>
          <a:xfrm>
            <a:off x="5161142" y="1279261"/>
            <a:ext cx="4490861" cy="533136"/>
          </a:xfrm>
        </p:spPr>
        <p:txBody>
          <a:bodyPr anchor="b"/>
          <a:lstStyle>
            <a:lvl1pPr marL="0" indent="0">
              <a:buNone/>
              <a:defRPr sz="2667" b="1"/>
            </a:lvl1pPr>
            <a:lvl2pPr marL="507995" indent="0">
              <a:buNone/>
              <a:defRPr sz="2222" b="1"/>
            </a:lvl2pPr>
            <a:lvl3pPr marL="1015990" indent="0">
              <a:buNone/>
              <a:defRPr sz="2000" b="1"/>
            </a:lvl3pPr>
            <a:lvl4pPr marL="1523985" indent="0">
              <a:buNone/>
              <a:defRPr sz="1778" b="1"/>
            </a:lvl4pPr>
            <a:lvl5pPr marL="2031980" indent="0">
              <a:buNone/>
              <a:defRPr sz="1778" b="1"/>
            </a:lvl5pPr>
            <a:lvl6pPr marL="2539975" indent="0">
              <a:buNone/>
              <a:defRPr sz="1778" b="1"/>
            </a:lvl6pPr>
            <a:lvl7pPr marL="3047970" indent="0">
              <a:buNone/>
              <a:defRPr sz="1778" b="1"/>
            </a:lvl7pPr>
            <a:lvl8pPr marL="3555964" indent="0">
              <a:buNone/>
              <a:defRPr sz="1778" b="1"/>
            </a:lvl8pPr>
            <a:lvl9pPr marL="4063959" indent="0">
              <a:buNone/>
              <a:defRPr sz="1778" b="1"/>
            </a:lvl9pPr>
          </a:lstStyle>
          <a:p>
            <a:pPr lvl="0"/>
            <a:r>
              <a:rPr lang="es-ES"/>
              <a:t>Haga clic para modificar el estilo de texto del patrón</a:t>
            </a:r>
          </a:p>
        </p:txBody>
      </p:sp>
      <p:sp>
        <p:nvSpPr>
          <p:cNvPr id="6" name="5 Marcador de contenido"/>
          <p:cNvSpPr>
            <a:spLocks noGrp="1"/>
          </p:cNvSpPr>
          <p:nvPr>
            <p:ph sz="quarter" idx="4"/>
          </p:nvPr>
        </p:nvSpPr>
        <p:spPr>
          <a:xfrm>
            <a:off x="5161142" y="1812396"/>
            <a:ext cx="4490861" cy="3292740"/>
          </a:xfrm>
        </p:spPr>
        <p:txBody>
          <a:bodyPr/>
          <a:lstStyle>
            <a:lvl1pPr>
              <a:defRPr sz="2667"/>
            </a:lvl1pPr>
            <a:lvl2pPr>
              <a:defRPr sz="2222"/>
            </a:lvl2pPr>
            <a:lvl3pPr>
              <a:defRPr sz="2000"/>
            </a:lvl3pPr>
            <a:lvl4pPr>
              <a:defRPr sz="1778"/>
            </a:lvl4pPr>
            <a:lvl5pPr>
              <a:defRPr sz="1778"/>
            </a:lvl5pPr>
            <a:lvl6pPr>
              <a:defRPr sz="1778"/>
            </a:lvl6pPr>
            <a:lvl7pPr>
              <a:defRPr sz="1778"/>
            </a:lvl7pPr>
            <a:lvl8pPr>
              <a:defRPr sz="1778"/>
            </a:lvl8pPr>
            <a:lvl9pPr>
              <a:defRPr sz="1778"/>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7" name="6 Marcador de fecha"/>
          <p:cNvSpPr>
            <a:spLocks noGrp="1"/>
          </p:cNvSpPr>
          <p:nvPr>
            <p:ph type="dt" sz="half" idx="10"/>
          </p:nvPr>
        </p:nvSpPr>
        <p:spPr/>
        <p:txBody>
          <a:bodyPr/>
          <a:lstStyle/>
          <a:p>
            <a:fld id="{26C82F0B-7A6D-46D3-B3CA-4FBAF381EF88}" type="datetimeFigureOut">
              <a:rPr lang="es-CL" smtClean="0"/>
              <a:pPr/>
              <a:t>26-03-2020</a:t>
            </a:fld>
            <a:endParaRPr lang="es-CL"/>
          </a:p>
        </p:txBody>
      </p:sp>
      <p:sp>
        <p:nvSpPr>
          <p:cNvPr id="8" name="7 Marcador de pie de página"/>
          <p:cNvSpPr>
            <a:spLocks noGrp="1"/>
          </p:cNvSpPr>
          <p:nvPr>
            <p:ph type="ftr" sz="quarter" idx="11"/>
          </p:nvPr>
        </p:nvSpPr>
        <p:spPr/>
        <p:txBody>
          <a:bodyPr/>
          <a:lstStyle/>
          <a:p>
            <a:endParaRPr lang="es-CL"/>
          </a:p>
        </p:txBody>
      </p:sp>
      <p:sp>
        <p:nvSpPr>
          <p:cNvPr id="9" name="8 Marcador de número de diapositiva"/>
          <p:cNvSpPr>
            <a:spLocks noGrp="1"/>
          </p:cNvSpPr>
          <p:nvPr>
            <p:ph type="sldNum" sz="quarter" idx="12"/>
          </p:nvPr>
        </p:nvSpPr>
        <p:spPr/>
        <p:txBody>
          <a:bodyPr/>
          <a:lstStyle/>
          <a:p>
            <a:fld id="{DCF4442A-7CB9-4A82-B799-FE3245310925}" type="slidenum">
              <a:rPr lang="es-CL" smtClean="0"/>
              <a:pPr/>
              <a:t>‹Nº›</a:t>
            </a:fld>
            <a:endParaRPr lang="es-CL"/>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CL"/>
          </a:p>
        </p:txBody>
      </p:sp>
      <p:sp>
        <p:nvSpPr>
          <p:cNvPr id="3" name="2 Marcador de fecha"/>
          <p:cNvSpPr>
            <a:spLocks noGrp="1"/>
          </p:cNvSpPr>
          <p:nvPr>
            <p:ph type="dt" sz="half" idx="10"/>
          </p:nvPr>
        </p:nvSpPr>
        <p:spPr/>
        <p:txBody>
          <a:bodyPr/>
          <a:lstStyle/>
          <a:p>
            <a:fld id="{26C82F0B-7A6D-46D3-B3CA-4FBAF381EF88}" type="datetimeFigureOut">
              <a:rPr lang="es-CL" smtClean="0"/>
              <a:pPr/>
              <a:t>26-03-2020</a:t>
            </a:fld>
            <a:endParaRPr lang="es-CL"/>
          </a:p>
        </p:txBody>
      </p:sp>
      <p:sp>
        <p:nvSpPr>
          <p:cNvPr id="4" name="3 Marcador de pie de página"/>
          <p:cNvSpPr>
            <a:spLocks noGrp="1"/>
          </p:cNvSpPr>
          <p:nvPr>
            <p:ph type="ftr" sz="quarter" idx="11"/>
          </p:nvPr>
        </p:nvSpPr>
        <p:spPr/>
        <p:txBody>
          <a:bodyPr/>
          <a:lstStyle/>
          <a:p>
            <a:endParaRPr lang="es-CL"/>
          </a:p>
        </p:txBody>
      </p:sp>
      <p:sp>
        <p:nvSpPr>
          <p:cNvPr id="5" name="4 Marcador de número de diapositiva"/>
          <p:cNvSpPr>
            <a:spLocks noGrp="1"/>
          </p:cNvSpPr>
          <p:nvPr>
            <p:ph type="sldNum" sz="quarter" idx="12"/>
          </p:nvPr>
        </p:nvSpPr>
        <p:spPr/>
        <p:txBody>
          <a:bodyPr/>
          <a:lstStyle/>
          <a:p>
            <a:fld id="{DCF4442A-7CB9-4A82-B799-FE3245310925}" type="slidenum">
              <a:rPr lang="es-CL" smtClean="0"/>
              <a:pPr/>
              <a:t>‹Nº›</a:t>
            </a:fld>
            <a:endParaRPr lang="es-CL"/>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26C82F0B-7A6D-46D3-B3CA-4FBAF381EF88}" type="datetimeFigureOut">
              <a:rPr lang="es-CL" smtClean="0"/>
              <a:pPr/>
              <a:t>26-03-2020</a:t>
            </a:fld>
            <a:endParaRPr lang="es-CL"/>
          </a:p>
        </p:txBody>
      </p:sp>
      <p:sp>
        <p:nvSpPr>
          <p:cNvPr id="3" name="2 Marcador de pie de página"/>
          <p:cNvSpPr>
            <a:spLocks noGrp="1"/>
          </p:cNvSpPr>
          <p:nvPr>
            <p:ph type="ftr" sz="quarter" idx="11"/>
          </p:nvPr>
        </p:nvSpPr>
        <p:spPr/>
        <p:txBody>
          <a:bodyPr/>
          <a:lstStyle/>
          <a:p>
            <a:endParaRPr lang="es-CL"/>
          </a:p>
        </p:txBody>
      </p:sp>
      <p:sp>
        <p:nvSpPr>
          <p:cNvPr id="4" name="3 Marcador de número de diapositiva"/>
          <p:cNvSpPr>
            <a:spLocks noGrp="1"/>
          </p:cNvSpPr>
          <p:nvPr>
            <p:ph type="sldNum" sz="quarter" idx="12"/>
          </p:nvPr>
        </p:nvSpPr>
        <p:spPr/>
        <p:txBody>
          <a:bodyPr/>
          <a:lstStyle/>
          <a:p>
            <a:fld id="{DCF4442A-7CB9-4A82-B799-FE3245310925}" type="slidenum">
              <a:rPr lang="es-CL" smtClean="0"/>
              <a:pPr/>
              <a:t>‹Nº›</a:t>
            </a:fld>
            <a:endParaRPr lang="es-CL"/>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08003" y="227541"/>
            <a:ext cx="3342570" cy="968376"/>
          </a:xfrm>
        </p:spPr>
        <p:txBody>
          <a:bodyPr anchor="b"/>
          <a:lstStyle>
            <a:lvl1pPr algn="l">
              <a:defRPr sz="2222" b="1"/>
            </a:lvl1pPr>
          </a:lstStyle>
          <a:p>
            <a:r>
              <a:rPr lang="es-ES"/>
              <a:t>Haga clic para modificar el estilo de título del patrón</a:t>
            </a:r>
            <a:endParaRPr lang="es-CL"/>
          </a:p>
        </p:txBody>
      </p:sp>
      <p:sp>
        <p:nvSpPr>
          <p:cNvPr id="3" name="2 Marcador de contenido"/>
          <p:cNvSpPr>
            <a:spLocks noGrp="1"/>
          </p:cNvSpPr>
          <p:nvPr>
            <p:ph idx="1"/>
          </p:nvPr>
        </p:nvSpPr>
        <p:spPr>
          <a:xfrm>
            <a:off x="3972278" y="227543"/>
            <a:ext cx="5679722" cy="4877594"/>
          </a:xfrm>
        </p:spPr>
        <p:txBody>
          <a:bodyPr/>
          <a:lstStyle>
            <a:lvl1pPr>
              <a:defRPr sz="3556"/>
            </a:lvl1pPr>
            <a:lvl2pPr>
              <a:defRPr sz="3111"/>
            </a:lvl2pPr>
            <a:lvl3pPr>
              <a:defRPr sz="2667"/>
            </a:lvl3pPr>
            <a:lvl4pPr>
              <a:defRPr sz="2222"/>
            </a:lvl4pPr>
            <a:lvl5pPr>
              <a:defRPr sz="2222"/>
            </a:lvl5pPr>
            <a:lvl6pPr>
              <a:defRPr sz="2222"/>
            </a:lvl6pPr>
            <a:lvl7pPr>
              <a:defRPr sz="2222"/>
            </a:lvl7pPr>
            <a:lvl8pPr>
              <a:defRPr sz="2222"/>
            </a:lvl8pPr>
            <a:lvl9pPr>
              <a:defRPr sz="2222"/>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texto"/>
          <p:cNvSpPr>
            <a:spLocks noGrp="1"/>
          </p:cNvSpPr>
          <p:nvPr>
            <p:ph type="body" sz="half" idx="2"/>
          </p:nvPr>
        </p:nvSpPr>
        <p:spPr>
          <a:xfrm>
            <a:off x="508003" y="1195919"/>
            <a:ext cx="3342570" cy="3909219"/>
          </a:xfrm>
        </p:spPr>
        <p:txBody>
          <a:bodyPr/>
          <a:lstStyle>
            <a:lvl1pPr marL="0" indent="0">
              <a:buNone/>
              <a:defRPr sz="1556"/>
            </a:lvl1pPr>
            <a:lvl2pPr marL="507995" indent="0">
              <a:buNone/>
              <a:defRPr sz="1333"/>
            </a:lvl2pPr>
            <a:lvl3pPr marL="1015990" indent="0">
              <a:buNone/>
              <a:defRPr sz="1111"/>
            </a:lvl3pPr>
            <a:lvl4pPr marL="1523985" indent="0">
              <a:buNone/>
              <a:defRPr sz="1000"/>
            </a:lvl4pPr>
            <a:lvl5pPr marL="2031980" indent="0">
              <a:buNone/>
              <a:defRPr sz="1000"/>
            </a:lvl5pPr>
            <a:lvl6pPr marL="2539975" indent="0">
              <a:buNone/>
              <a:defRPr sz="1000"/>
            </a:lvl6pPr>
            <a:lvl7pPr marL="3047970" indent="0">
              <a:buNone/>
              <a:defRPr sz="1000"/>
            </a:lvl7pPr>
            <a:lvl8pPr marL="3555964" indent="0">
              <a:buNone/>
              <a:defRPr sz="1000"/>
            </a:lvl8pPr>
            <a:lvl9pPr marL="4063959" indent="0">
              <a:buNone/>
              <a:defRPr sz="10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6C82F0B-7A6D-46D3-B3CA-4FBAF381EF88}" type="datetimeFigureOut">
              <a:rPr lang="es-CL" smtClean="0"/>
              <a:pPr/>
              <a:t>26-03-2020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CF4442A-7CB9-4A82-B799-FE3245310925}" type="slidenum">
              <a:rPr lang="es-CL" smtClean="0"/>
              <a:pPr/>
              <a:t>‹Nº›</a:t>
            </a:fld>
            <a:endParaRPr lang="es-CL"/>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991431" y="4000500"/>
            <a:ext cx="6096000" cy="472282"/>
          </a:xfrm>
        </p:spPr>
        <p:txBody>
          <a:bodyPr anchor="b"/>
          <a:lstStyle>
            <a:lvl1pPr algn="l">
              <a:defRPr sz="2222" b="1"/>
            </a:lvl1pPr>
          </a:lstStyle>
          <a:p>
            <a:r>
              <a:rPr lang="es-ES"/>
              <a:t>Haga clic para modificar el estilo de título del patrón</a:t>
            </a:r>
            <a:endParaRPr lang="es-CL"/>
          </a:p>
        </p:txBody>
      </p:sp>
      <p:sp>
        <p:nvSpPr>
          <p:cNvPr id="3" name="2 Marcador de posición de imagen"/>
          <p:cNvSpPr>
            <a:spLocks noGrp="1"/>
          </p:cNvSpPr>
          <p:nvPr>
            <p:ph type="pic" idx="1"/>
          </p:nvPr>
        </p:nvSpPr>
        <p:spPr>
          <a:xfrm>
            <a:off x="1991431" y="510646"/>
            <a:ext cx="6096000" cy="3429000"/>
          </a:xfrm>
        </p:spPr>
        <p:txBody>
          <a:bodyPr/>
          <a:lstStyle>
            <a:lvl1pPr marL="0" indent="0">
              <a:buNone/>
              <a:defRPr sz="3556"/>
            </a:lvl1pPr>
            <a:lvl2pPr marL="507995" indent="0">
              <a:buNone/>
              <a:defRPr sz="3111"/>
            </a:lvl2pPr>
            <a:lvl3pPr marL="1015990" indent="0">
              <a:buNone/>
              <a:defRPr sz="2667"/>
            </a:lvl3pPr>
            <a:lvl4pPr marL="1523985" indent="0">
              <a:buNone/>
              <a:defRPr sz="2222"/>
            </a:lvl4pPr>
            <a:lvl5pPr marL="2031980" indent="0">
              <a:buNone/>
              <a:defRPr sz="2222"/>
            </a:lvl5pPr>
            <a:lvl6pPr marL="2539975" indent="0">
              <a:buNone/>
              <a:defRPr sz="2222"/>
            </a:lvl6pPr>
            <a:lvl7pPr marL="3047970" indent="0">
              <a:buNone/>
              <a:defRPr sz="2222"/>
            </a:lvl7pPr>
            <a:lvl8pPr marL="3555964" indent="0">
              <a:buNone/>
              <a:defRPr sz="2222"/>
            </a:lvl8pPr>
            <a:lvl9pPr marL="4063959" indent="0">
              <a:buNone/>
              <a:defRPr sz="2222"/>
            </a:lvl9pPr>
          </a:lstStyle>
          <a:p>
            <a:endParaRPr lang="es-CL"/>
          </a:p>
        </p:txBody>
      </p:sp>
      <p:sp>
        <p:nvSpPr>
          <p:cNvPr id="4" name="3 Marcador de texto"/>
          <p:cNvSpPr>
            <a:spLocks noGrp="1"/>
          </p:cNvSpPr>
          <p:nvPr>
            <p:ph type="body" sz="half" idx="2"/>
          </p:nvPr>
        </p:nvSpPr>
        <p:spPr>
          <a:xfrm>
            <a:off x="1991431" y="4472783"/>
            <a:ext cx="6096000" cy="670719"/>
          </a:xfrm>
        </p:spPr>
        <p:txBody>
          <a:bodyPr/>
          <a:lstStyle>
            <a:lvl1pPr marL="0" indent="0">
              <a:buNone/>
              <a:defRPr sz="1556"/>
            </a:lvl1pPr>
            <a:lvl2pPr marL="507995" indent="0">
              <a:buNone/>
              <a:defRPr sz="1333"/>
            </a:lvl2pPr>
            <a:lvl3pPr marL="1015990" indent="0">
              <a:buNone/>
              <a:defRPr sz="1111"/>
            </a:lvl3pPr>
            <a:lvl4pPr marL="1523985" indent="0">
              <a:buNone/>
              <a:defRPr sz="1000"/>
            </a:lvl4pPr>
            <a:lvl5pPr marL="2031980" indent="0">
              <a:buNone/>
              <a:defRPr sz="1000"/>
            </a:lvl5pPr>
            <a:lvl6pPr marL="2539975" indent="0">
              <a:buNone/>
              <a:defRPr sz="1000"/>
            </a:lvl6pPr>
            <a:lvl7pPr marL="3047970" indent="0">
              <a:buNone/>
              <a:defRPr sz="1000"/>
            </a:lvl7pPr>
            <a:lvl8pPr marL="3555964" indent="0">
              <a:buNone/>
              <a:defRPr sz="1000"/>
            </a:lvl8pPr>
            <a:lvl9pPr marL="4063959" indent="0">
              <a:buNone/>
              <a:defRPr sz="10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26C82F0B-7A6D-46D3-B3CA-4FBAF381EF88}" type="datetimeFigureOut">
              <a:rPr lang="es-CL" smtClean="0"/>
              <a:pPr/>
              <a:t>26-03-2020</a:t>
            </a:fld>
            <a:endParaRPr lang="es-CL"/>
          </a:p>
        </p:txBody>
      </p:sp>
      <p:sp>
        <p:nvSpPr>
          <p:cNvPr id="6" name="5 Marcador de pie de página"/>
          <p:cNvSpPr>
            <a:spLocks noGrp="1"/>
          </p:cNvSpPr>
          <p:nvPr>
            <p:ph type="ftr" sz="quarter" idx="11"/>
          </p:nvPr>
        </p:nvSpPr>
        <p:spPr/>
        <p:txBody>
          <a:bodyPr/>
          <a:lstStyle/>
          <a:p>
            <a:endParaRPr lang="es-CL"/>
          </a:p>
        </p:txBody>
      </p:sp>
      <p:sp>
        <p:nvSpPr>
          <p:cNvPr id="7" name="6 Marcador de número de diapositiva"/>
          <p:cNvSpPr>
            <a:spLocks noGrp="1"/>
          </p:cNvSpPr>
          <p:nvPr>
            <p:ph type="sldNum" sz="quarter" idx="12"/>
          </p:nvPr>
        </p:nvSpPr>
        <p:spPr/>
        <p:txBody>
          <a:bodyPr/>
          <a:lstStyle/>
          <a:p>
            <a:fld id="{DCF4442A-7CB9-4A82-B799-FE3245310925}" type="slidenum">
              <a:rPr lang="es-CL" smtClean="0"/>
              <a:pPr/>
              <a:t>‹Nº›</a:t>
            </a:fld>
            <a:endParaRPr lang="es-CL"/>
          </a:p>
        </p:txBody>
      </p:sp>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tx2">
                <a:lumMod val="60000"/>
                <a:lumOff val="4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508000" y="228866"/>
            <a:ext cx="9144000" cy="952500"/>
          </a:xfrm>
          <a:prstGeom prst="rect">
            <a:avLst/>
          </a:prstGeom>
        </p:spPr>
        <p:txBody>
          <a:bodyPr vert="horz" lIns="91440" tIns="45720" rIns="91440" bIns="45720" rtlCol="0" anchor="ctr">
            <a:normAutofit/>
          </a:bodyPr>
          <a:lstStyle/>
          <a:p>
            <a:r>
              <a:rPr lang="es-ES"/>
              <a:t>Haga clic para modificar el estilo de título del patrón</a:t>
            </a:r>
            <a:endParaRPr lang="es-CL"/>
          </a:p>
        </p:txBody>
      </p:sp>
      <p:sp>
        <p:nvSpPr>
          <p:cNvPr id="3" name="2 Marcador de texto"/>
          <p:cNvSpPr>
            <a:spLocks noGrp="1"/>
          </p:cNvSpPr>
          <p:nvPr>
            <p:ph type="body" idx="1"/>
          </p:nvPr>
        </p:nvSpPr>
        <p:spPr>
          <a:xfrm>
            <a:off x="508000" y="1333501"/>
            <a:ext cx="9144000" cy="3771636"/>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L"/>
          </a:p>
        </p:txBody>
      </p:sp>
      <p:sp>
        <p:nvSpPr>
          <p:cNvPr id="4" name="3 Marcador de fecha"/>
          <p:cNvSpPr>
            <a:spLocks noGrp="1"/>
          </p:cNvSpPr>
          <p:nvPr>
            <p:ph type="dt" sz="half" idx="2"/>
          </p:nvPr>
        </p:nvSpPr>
        <p:spPr>
          <a:xfrm>
            <a:off x="508000" y="5296960"/>
            <a:ext cx="2370667" cy="304271"/>
          </a:xfrm>
          <a:prstGeom prst="rect">
            <a:avLst/>
          </a:prstGeom>
        </p:spPr>
        <p:txBody>
          <a:bodyPr vert="horz" lIns="91440" tIns="45720" rIns="91440" bIns="45720" rtlCol="0" anchor="ctr"/>
          <a:lstStyle>
            <a:lvl1pPr algn="l">
              <a:defRPr sz="1333">
                <a:solidFill>
                  <a:schemeClr val="tx1">
                    <a:tint val="75000"/>
                  </a:schemeClr>
                </a:solidFill>
              </a:defRPr>
            </a:lvl1pPr>
          </a:lstStyle>
          <a:p>
            <a:fld id="{26C82F0B-7A6D-46D3-B3CA-4FBAF381EF88}" type="datetimeFigureOut">
              <a:rPr lang="es-CL" smtClean="0"/>
              <a:pPr/>
              <a:t>26-03-2020</a:t>
            </a:fld>
            <a:endParaRPr lang="es-CL"/>
          </a:p>
        </p:txBody>
      </p:sp>
      <p:sp>
        <p:nvSpPr>
          <p:cNvPr id="5" name="4 Marcador de pie de página"/>
          <p:cNvSpPr>
            <a:spLocks noGrp="1"/>
          </p:cNvSpPr>
          <p:nvPr>
            <p:ph type="ftr" sz="quarter" idx="3"/>
          </p:nvPr>
        </p:nvSpPr>
        <p:spPr>
          <a:xfrm>
            <a:off x="3471334" y="5296960"/>
            <a:ext cx="3217333" cy="304271"/>
          </a:xfrm>
          <a:prstGeom prst="rect">
            <a:avLst/>
          </a:prstGeom>
        </p:spPr>
        <p:txBody>
          <a:bodyPr vert="horz" lIns="91440" tIns="45720" rIns="91440" bIns="45720" rtlCol="0" anchor="ctr"/>
          <a:lstStyle>
            <a:lvl1pPr algn="ctr">
              <a:defRPr sz="1333">
                <a:solidFill>
                  <a:schemeClr val="tx1">
                    <a:tint val="75000"/>
                  </a:schemeClr>
                </a:solidFill>
              </a:defRPr>
            </a:lvl1pPr>
          </a:lstStyle>
          <a:p>
            <a:endParaRPr lang="es-CL"/>
          </a:p>
        </p:txBody>
      </p:sp>
      <p:sp>
        <p:nvSpPr>
          <p:cNvPr id="6" name="5 Marcador de número de diapositiva"/>
          <p:cNvSpPr>
            <a:spLocks noGrp="1"/>
          </p:cNvSpPr>
          <p:nvPr>
            <p:ph type="sldNum" sz="quarter" idx="4"/>
          </p:nvPr>
        </p:nvSpPr>
        <p:spPr>
          <a:xfrm>
            <a:off x="7281333" y="5296960"/>
            <a:ext cx="2370667" cy="304271"/>
          </a:xfrm>
          <a:prstGeom prst="rect">
            <a:avLst/>
          </a:prstGeom>
        </p:spPr>
        <p:txBody>
          <a:bodyPr vert="horz" lIns="91440" tIns="45720" rIns="91440" bIns="45720" rtlCol="0" anchor="ctr"/>
          <a:lstStyle>
            <a:lvl1pPr algn="r">
              <a:defRPr sz="1333">
                <a:solidFill>
                  <a:schemeClr val="tx1">
                    <a:tint val="75000"/>
                  </a:schemeClr>
                </a:solidFill>
              </a:defRPr>
            </a:lvl1pPr>
          </a:lstStyle>
          <a:p>
            <a:fld id="{DCF4442A-7CB9-4A82-B799-FE3245310925}" type="slidenum">
              <a:rPr lang="es-CL" smtClean="0"/>
              <a:pPr/>
              <a:t>‹Nº›</a:t>
            </a:fld>
            <a:endParaRPr lang="es-C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xStyles>
    <p:titleStyle>
      <a:lvl1pPr algn="ctr" defTabSz="1015990" rtl="0" eaLnBrk="1" latinLnBrk="0" hangingPunct="1">
        <a:spcBef>
          <a:spcPct val="0"/>
        </a:spcBef>
        <a:buNone/>
        <a:defRPr sz="4889" kern="1200">
          <a:solidFill>
            <a:schemeClr val="tx1"/>
          </a:solidFill>
          <a:latin typeface="+mj-lt"/>
          <a:ea typeface="+mj-ea"/>
          <a:cs typeface="+mj-cs"/>
        </a:defRPr>
      </a:lvl1pPr>
    </p:titleStyle>
    <p:bodyStyle>
      <a:lvl1pPr marL="380996" indent="-380996" algn="l" defTabSz="1015990" rtl="0" eaLnBrk="1" latinLnBrk="0" hangingPunct="1">
        <a:spcBef>
          <a:spcPct val="20000"/>
        </a:spcBef>
        <a:buFont typeface="Arial" pitchFamily="34" charset="0"/>
        <a:buChar char="•"/>
        <a:defRPr sz="3556" kern="1200">
          <a:solidFill>
            <a:schemeClr val="tx1"/>
          </a:solidFill>
          <a:latin typeface="+mn-lt"/>
          <a:ea typeface="+mn-ea"/>
          <a:cs typeface="+mn-cs"/>
        </a:defRPr>
      </a:lvl1pPr>
      <a:lvl2pPr marL="825492" indent="-317497" algn="l" defTabSz="1015990" rtl="0" eaLnBrk="1" latinLnBrk="0" hangingPunct="1">
        <a:spcBef>
          <a:spcPct val="20000"/>
        </a:spcBef>
        <a:buFont typeface="Arial" pitchFamily="34" charset="0"/>
        <a:buChar char="–"/>
        <a:defRPr sz="3111" kern="1200">
          <a:solidFill>
            <a:schemeClr val="tx1"/>
          </a:solidFill>
          <a:latin typeface="+mn-lt"/>
          <a:ea typeface="+mn-ea"/>
          <a:cs typeface="+mn-cs"/>
        </a:defRPr>
      </a:lvl2pPr>
      <a:lvl3pPr marL="1269987" indent="-253997" algn="l" defTabSz="1015990" rtl="0" eaLnBrk="1" latinLnBrk="0" hangingPunct="1">
        <a:spcBef>
          <a:spcPct val="20000"/>
        </a:spcBef>
        <a:buFont typeface="Arial" pitchFamily="34" charset="0"/>
        <a:buChar char="•"/>
        <a:defRPr sz="2667" kern="1200">
          <a:solidFill>
            <a:schemeClr val="tx1"/>
          </a:solidFill>
          <a:latin typeface="+mn-lt"/>
          <a:ea typeface="+mn-ea"/>
          <a:cs typeface="+mn-cs"/>
        </a:defRPr>
      </a:lvl3pPr>
      <a:lvl4pPr marL="1777982" indent="-253997" algn="l" defTabSz="1015990" rtl="0" eaLnBrk="1" latinLnBrk="0" hangingPunct="1">
        <a:spcBef>
          <a:spcPct val="20000"/>
        </a:spcBef>
        <a:buFont typeface="Arial" pitchFamily="34" charset="0"/>
        <a:buChar char="–"/>
        <a:defRPr sz="2222" kern="1200">
          <a:solidFill>
            <a:schemeClr val="tx1"/>
          </a:solidFill>
          <a:latin typeface="+mn-lt"/>
          <a:ea typeface="+mn-ea"/>
          <a:cs typeface="+mn-cs"/>
        </a:defRPr>
      </a:lvl4pPr>
      <a:lvl5pPr marL="2285977" indent="-253997" algn="l" defTabSz="1015990" rtl="0" eaLnBrk="1" latinLnBrk="0" hangingPunct="1">
        <a:spcBef>
          <a:spcPct val="20000"/>
        </a:spcBef>
        <a:buFont typeface="Arial" pitchFamily="34" charset="0"/>
        <a:buChar char="»"/>
        <a:defRPr sz="2222" kern="1200">
          <a:solidFill>
            <a:schemeClr val="tx1"/>
          </a:solidFill>
          <a:latin typeface="+mn-lt"/>
          <a:ea typeface="+mn-ea"/>
          <a:cs typeface="+mn-cs"/>
        </a:defRPr>
      </a:lvl5pPr>
      <a:lvl6pPr marL="2793972" indent="-253997" algn="l" defTabSz="1015990" rtl="0" eaLnBrk="1" latinLnBrk="0" hangingPunct="1">
        <a:spcBef>
          <a:spcPct val="20000"/>
        </a:spcBef>
        <a:buFont typeface="Arial" pitchFamily="34" charset="0"/>
        <a:buChar char="•"/>
        <a:defRPr sz="2222" kern="1200">
          <a:solidFill>
            <a:schemeClr val="tx1"/>
          </a:solidFill>
          <a:latin typeface="+mn-lt"/>
          <a:ea typeface="+mn-ea"/>
          <a:cs typeface="+mn-cs"/>
        </a:defRPr>
      </a:lvl6pPr>
      <a:lvl7pPr marL="3301967" indent="-253997" algn="l" defTabSz="1015990" rtl="0" eaLnBrk="1" latinLnBrk="0" hangingPunct="1">
        <a:spcBef>
          <a:spcPct val="20000"/>
        </a:spcBef>
        <a:buFont typeface="Arial" pitchFamily="34" charset="0"/>
        <a:buChar char="•"/>
        <a:defRPr sz="2222" kern="1200">
          <a:solidFill>
            <a:schemeClr val="tx1"/>
          </a:solidFill>
          <a:latin typeface="+mn-lt"/>
          <a:ea typeface="+mn-ea"/>
          <a:cs typeface="+mn-cs"/>
        </a:defRPr>
      </a:lvl7pPr>
      <a:lvl8pPr marL="3809962" indent="-253997" algn="l" defTabSz="1015990" rtl="0" eaLnBrk="1" latinLnBrk="0" hangingPunct="1">
        <a:spcBef>
          <a:spcPct val="20000"/>
        </a:spcBef>
        <a:buFont typeface="Arial" pitchFamily="34" charset="0"/>
        <a:buChar char="•"/>
        <a:defRPr sz="2222" kern="1200">
          <a:solidFill>
            <a:schemeClr val="tx1"/>
          </a:solidFill>
          <a:latin typeface="+mn-lt"/>
          <a:ea typeface="+mn-ea"/>
          <a:cs typeface="+mn-cs"/>
        </a:defRPr>
      </a:lvl8pPr>
      <a:lvl9pPr marL="4317957" indent="-253997" algn="l" defTabSz="1015990" rtl="0" eaLnBrk="1" latinLnBrk="0" hangingPunct="1">
        <a:spcBef>
          <a:spcPct val="20000"/>
        </a:spcBef>
        <a:buFont typeface="Arial" pitchFamily="34" charset="0"/>
        <a:buChar char="•"/>
        <a:defRPr sz="2222" kern="1200">
          <a:solidFill>
            <a:schemeClr val="tx1"/>
          </a:solidFill>
          <a:latin typeface="+mn-lt"/>
          <a:ea typeface="+mn-ea"/>
          <a:cs typeface="+mn-cs"/>
        </a:defRPr>
      </a:lvl9pPr>
    </p:bodyStyle>
    <p:otherStyle>
      <a:defPPr>
        <a:defRPr lang="es-CL"/>
      </a:defPPr>
      <a:lvl1pPr marL="0" algn="l" defTabSz="1015990" rtl="0" eaLnBrk="1" latinLnBrk="0" hangingPunct="1">
        <a:defRPr sz="2000" kern="1200">
          <a:solidFill>
            <a:schemeClr val="tx1"/>
          </a:solidFill>
          <a:latin typeface="+mn-lt"/>
          <a:ea typeface="+mn-ea"/>
          <a:cs typeface="+mn-cs"/>
        </a:defRPr>
      </a:lvl1pPr>
      <a:lvl2pPr marL="507995" algn="l" defTabSz="1015990" rtl="0" eaLnBrk="1" latinLnBrk="0" hangingPunct="1">
        <a:defRPr sz="2000" kern="1200">
          <a:solidFill>
            <a:schemeClr val="tx1"/>
          </a:solidFill>
          <a:latin typeface="+mn-lt"/>
          <a:ea typeface="+mn-ea"/>
          <a:cs typeface="+mn-cs"/>
        </a:defRPr>
      </a:lvl2pPr>
      <a:lvl3pPr marL="1015990" algn="l" defTabSz="1015990" rtl="0" eaLnBrk="1" latinLnBrk="0" hangingPunct="1">
        <a:defRPr sz="2000" kern="1200">
          <a:solidFill>
            <a:schemeClr val="tx1"/>
          </a:solidFill>
          <a:latin typeface="+mn-lt"/>
          <a:ea typeface="+mn-ea"/>
          <a:cs typeface="+mn-cs"/>
        </a:defRPr>
      </a:lvl3pPr>
      <a:lvl4pPr marL="1523985" algn="l" defTabSz="1015990" rtl="0" eaLnBrk="1" latinLnBrk="0" hangingPunct="1">
        <a:defRPr sz="2000" kern="1200">
          <a:solidFill>
            <a:schemeClr val="tx1"/>
          </a:solidFill>
          <a:latin typeface="+mn-lt"/>
          <a:ea typeface="+mn-ea"/>
          <a:cs typeface="+mn-cs"/>
        </a:defRPr>
      </a:lvl4pPr>
      <a:lvl5pPr marL="2031980" algn="l" defTabSz="1015990" rtl="0" eaLnBrk="1" latinLnBrk="0" hangingPunct="1">
        <a:defRPr sz="2000" kern="1200">
          <a:solidFill>
            <a:schemeClr val="tx1"/>
          </a:solidFill>
          <a:latin typeface="+mn-lt"/>
          <a:ea typeface="+mn-ea"/>
          <a:cs typeface="+mn-cs"/>
        </a:defRPr>
      </a:lvl5pPr>
      <a:lvl6pPr marL="2539975" algn="l" defTabSz="1015990" rtl="0" eaLnBrk="1" latinLnBrk="0" hangingPunct="1">
        <a:defRPr sz="2000" kern="1200">
          <a:solidFill>
            <a:schemeClr val="tx1"/>
          </a:solidFill>
          <a:latin typeface="+mn-lt"/>
          <a:ea typeface="+mn-ea"/>
          <a:cs typeface="+mn-cs"/>
        </a:defRPr>
      </a:lvl6pPr>
      <a:lvl7pPr marL="3047970" algn="l" defTabSz="1015990" rtl="0" eaLnBrk="1" latinLnBrk="0" hangingPunct="1">
        <a:defRPr sz="2000" kern="1200">
          <a:solidFill>
            <a:schemeClr val="tx1"/>
          </a:solidFill>
          <a:latin typeface="+mn-lt"/>
          <a:ea typeface="+mn-ea"/>
          <a:cs typeface="+mn-cs"/>
        </a:defRPr>
      </a:lvl7pPr>
      <a:lvl8pPr marL="3555964" algn="l" defTabSz="1015990" rtl="0" eaLnBrk="1" latinLnBrk="0" hangingPunct="1">
        <a:defRPr sz="2000" kern="1200">
          <a:solidFill>
            <a:schemeClr val="tx1"/>
          </a:solidFill>
          <a:latin typeface="+mn-lt"/>
          <a:ea typeface="+mn-ea"/>
          <a:cs typeface="+mn-cs"/>
        </a:defRPr>
      </a:lvl8pPr>
      <a:lvl9pPr marL="4063959" algn="l" defTabSz="1015990"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Título 2"/>
          <p:cNvSpPr>
            <a:spLocks noGrp="1"/>
          </p:cNvSpPr>
          <p:nvPr>
            <p:ph type="ctrTitle"/>
          </p:nvPr>
        </p:nvSpPr>
        <p:spPr>
          <a:xfrm>
            <a:off x="762000" y="697261"/>
            <a:ext cx="8636000" cy="864096"/>
          </a:xfrm>
        </p:spPr>
        <p:txBody>
          <a:bodyPr>
            <a:normAutofit/>
          </a:bodyPr>
          <a:lstStyle/>
          <a:p>
            <a:r>
              <a:rPr lang="es-CL" sz="4000" b="1" i="1" dirty="0">
                <a:solidFill>
                  <a:srgbClr val="C00000"/>
                </a:solidFill>
                <a:effectLst>
                  <a:outerShdw blurRad="38100" dist="38100" dir="2700000" algn="tl">
                    <a:srgbClr val="000000">
                      <a:alpha val="43137"/>
                    </a:srgbClr>
                  </a:outerShdw>
                </a:effectLst>
                <a:latin typeface="Trebuchet MS" panose="020B0603020202020204" pitchFamily="34" charset="0"/>
              </a:rPr>
              <a:t>SISTEMA FINANCIERO</a:t>
            </a:r>
          </a:p>
        </p:txBody>
      </p:sp>
      <p:sp>
        <p:nvSpPr>
          <p:cNvPr id="4" name="Subtítulo 3"/>
          <p:cNvSpPr>
            <a:spLocks noGrp="1"/>
          </p:cNvSpPr>
          <p:nvPr>
            <p:ph type="subTitle" idx="1"/>
          </p:nvPr>
        </p:nvSpPr>
        <p:spPr>
          <a:xfrm>
            <a:off x="961740" y="4729708"/>
            <a:ext cx="8236520" cy="483096"/>
          </a:xfrm>
        </p:spPr>
        <p:txBody>
          <a:bodyPr>
            <a:normAutofit lnSpcReduction="10000"/>
          </a:bodyPr>
          <a:lstStyle/>
          <a:p>
            <a:r>
              <a:rPr lang="es-CL" sz="2800" b="1" i="1" dirty="0">
                <a:solidFill>
                  <a:schemeClr val="tx1"/>
                </a:solidFill>
                <a:effectLst>
                  <a:outerShdw blurRad="38100" dist="38100" dir="2700000" algn="tl">
                    <a:srgbClr val="000000">
                      <a:alpha val="43137"/>
                    </a:srgbClr>
                  </a:outerShdw>
                </a:effectLst>
                <a:latin typeface="Trebuchet MS" panose="020B0603020202020204" pitchFamily="34" charset="0"/>
              </a:rPr>
              <a:t>“Lo que debe conocer la ciudadanía”</a:t>
            </a:r>
          </a:p>
        </p:txBody>
      </p:sp>
      <p:pic>
        <p:nvPicPr>
          <p:cNvPr id="1026" name="Picture 2" descr="Resultado de imagen para informacion financier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1608" y="1561357"/>
            <a:ext cx="7200800" cy="316835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par>
                                <p:cTn id="8" presetID="6" presetClass="entr" presetSubtype="16"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circle(in)">
                                      <p:cBhvr>
                                        <p:cTn id="10" dur="2000"/>
                                        <p:tgtEl>
                                          <p:spTgt spid="1026"/>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Effect transition="in" filter="circle(in)">
                                      <p:cBhvr>
                                        <p:cTn id="13"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build="p"/>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2343696" y="769268"/>
            <a:ext cx="5292080" cy="736476"/>
          </a:xfrm>
        </p:spPr>
        <p:txBody>
          <a:bodyPr>
            <a:normAutofit/>
          </a:bodyPr>
          <a:lstStyle/>
          <a:p>
            <a:r>
              <a:rPr lang="es-CL" sz="4000" b="1" i="1" dirty="0">
                <a:solidFill>
                  <a:srgbClr val="C00000"/>
                </a:solidFill>
                <a:effectLst>
                  <a:outerShdw blurRad="38100" dist="38100" dir="2700000" algn="tl">
                    <a:srgbClr val="000000">
                      <a:alpha val="43137"/>
                    </a:srgbClr>
                  </a:outerShdw>
                </a:effectLst>
                <a:latin typeface="Trebuchet MS" panose="020B0603020202020204" pitchFamily="34" charset="0"/>
              </a:rPr>
              <a:t>Tarjeta de Débito</a:t>
            </a:r>
          </a:p>
        </p:txBody>
      </p:sp>
      <p:sp>
        <p:nvSpPr>
          <p:cNvPr id="3" name="Marcador de contenido 2"/>
          <p:cNvSpPr>
            <a:spLocks noGrp="1"/>
          </p:cNvSpPr>
          <p:nvPr>
            <p:ph idx="1"/>
          </p:nvPr>
        </p:nvSpPr>
        <p:spPr>
          <a:xfrm>
            <a:off x="508000" y="2209428"/>
            <a:ext cx="5004048" cy="2895708"/>
          </a:xfrm>
        </p:spPr>
        <p:txBody>
          <a:bodyPr>
            <a:normAutofit/>
          </a:bodyPr>
          <a:lstStyle/>
          <a:p>
            <a:pPr algn="just">
              <a:buFont typeface="Wingdings" panose="05000000000000000000" pitchFamily="2" charset="2"/>
              <a:buChar char="v"/>
            </a:pPr>
            <a:r>
              <a:rPr lang="es-CL" sz="2000" dirty="0">
                <a:latin typeface="Trebuchet MS" panose="020B0603020202020204" pitchFamily="34" charset="0"/>
              </a:rPr>
              <a:t>La tarjeta de débito, es cualquier tarjeta que permita hacer pagos en dinero desde la cuenta corriente bancaria de una persona. </a:t>
            </a:r>
          </a:p>
          <a:p>
            <a:pPr algn="just">
              <a:buFont typeface="Wingdings" panose="05000000000000000000" pitchFamily="2" charset="2"/>
              <a:buChar char="v"/>
            </a:pPr>
            <a:r>
              <a:rPr lang="es-CL" sz="2000" dirty="0">
                <a:latin typeface="Trebuchet MS" panose="020B0603020202020204" pitchFamily="34" charset="0"/>
              </a:rPr>
              <a:t>Solo se puede pagar con ella siempre y cuando exista dinero en la cuenta corriente.</a:t>
            </a:r>
          </a:p>
        </p:txBody>
      </p:sp>
      <p:pic>
        <p:nvPicPr>
          <p:cNvPr id="1026" name="Picture 2" descr="Las tarjetas de débito permiten retirar fondos en cajeros automático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88112" y="1849386"/>
            <a:ext cx="3347864" cy="325575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8222091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026"/>
                                        </p:tgtEl>
                                        <p:attrNameLst>
                                          <p:attrName>style.visibility</p:attrName>
                                        </p:attrNameLst>
                                      </p:cBhvr>
                                      <p:to>
                                        <p:strVal val="visible"/>
                                      </p:to>
                                    </p:set>
                                    <p:animEffect transition="in" filter="wipe(down)">
                                      <p:cBhvr>
                                        <p:cTn id="12" dur="500"/>
                                        <p:tgtEl>
                                          <p:spTgt spid="1026"/>
                                        </p:tgtEl>
                                      </p:cBhvr>
                                    </p:animEffect>
                                  </p:childTnLst>
                                </p:cTn>
                              </p:par>
                            </p:childTnLst>
                          </p:cTn>
                        </p:par>
                      </p:childTnLst>
                    </p:cTn>
                  </p:par>
                  <p:par>
                    <p:cTn id="13" fill="hold">
                      <p:stCondLst>
                        <p:cond delay="indefinite"/>
                      </p:stCondLst>
                      <p:childTnLst>
                        <p:par>
                          <p:cTn id="14" fill="hold">
                            <p:stCondLst>
                              <p:cond delay="0"/>
                            </p:stCondLst>
                            <p:childTnLst>
                              <p:par>
                                <p:cTn id="15" presetID="30" presetClass="entr" presetSubtype="0" fill="hold"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fade">
                                      <p:cBhvr>
                                        <p:cTn id="17" dur="800" decel="100000"/>
                                        <p:tgtEl>
                                          <p:spTgt spid="3">
                                            <p:txEl>
                                              <p:pRg st="0" end="0"/>
                                            </p:txEl>
                                          </p:spTgt>
                                        </p:tgtEl>
                                      </p:cBhvr>
                                    </p:animEffect>
                                    <p:anim calcmode="lin" valueType="num">
                                      <p:cBhvr>
                                        <p:cTn id="18" dur="800" decel="100000" fill="hold"/>
                                        <p:tgtEl>
                                          <p:spTgt spid="3">
                                            <p:txEl>
                                              <p:pRg st="0" end="0"/>
                                            </p:txEl>
                                          </p:spTgt>
                                        </p:tgtEl>
                                        <p:attrNameLst>
                                          <p:attrName>style.rotation</p:attrName>
                                        </p:attrNameLst>
                                      </p:cBhvr>
                                      <p:tavLst>
                                        <p:tav tm="0">
                                          <p:val>
                                            <p:fltVal val="-90"/>
                                          </p:val>
                                        </p:tav>
                                        <p:tav tm="100000">
                                          <p:val>
                                            <p:fltVal val="0"/>
                                          </p:val>
                                        </p:tav>
                                      </p:tavLst>
                                    </p:anim>
                                    <p:anim calcmode="lin" valueType="num">
                                      <p:cBhvr>
                                        <p:cTn id="19" dur="800" decel="100000" fill="hold"/>
                                        <p:tgtEl>
                                          <p:spTgt spid="3">
                                            <p:txEl>
                                              <p:pRg st="0" end="0"/>
                                            </p:txEl>
                                          </p:spTgt>
                                        </p:tgtEl>
                                        <p:attrNameLst>
                                          <p:attrName>ppt_x</p:attrName>
                                        </p:attrNameLst>
                                      </p:cBhvr>
                                      <p:tavLst>
                                        <p:tav tm="0">
                                          <p:val>
                                            <p:strVal val="#ppt_x+0.4"/>
                                          </p:val>
                                        </p:tav>
                                        <p:tav tm="100000">
                                          <p:val>
                                            <p:strVal val="#ppt_x-0.05"/>
                                          </p:val>
                                        </p:tav>
                                      </p:tavLst>
                                    </p:anim>
                                    <p:anim calcmode="lin" valueType="num">
                                      <p:cBhvr>
                                        <p:cTn id="20" dur="800" decel="100000" fill="hold"/>
                                        <p:tgtEl>
                                          <p:spTgt spid="3">
                                            <p:txEl>
                                              <p:pRg st="0" end="0"/>
                                            </p:txEl>
                                          </p:spTgt>
                                        </p:tgtEl>
                                        <p:attrNameLst>
                                          <p:attrName>ppt_y</p:attrName>
                                        </p:attrNameLst>
                                      </p:cBhvr>
                                      <p:tavLst>
                                        <p:tav tm="0">
                                          <p:val>
                                            <p:strVal val="#ppt_y-0.4"/>
                                          </p:val>
                                        </p:tav>
                                        <p:tav tm="100000">
                                          <p:val>
                                            <p:strVal val="#ppt_y+0.1"/>
                                          </p:val>
                                        </p:tav>
                                      </p:tavLst>
                                    </p:anim>
                                    <p:anim calcmode="lin" valueType="num">
                                      <p:cBhvr>
                                        <p:cTn id="21" dur="200" accel="100000" fill="hold">
                                          <p:stCondLst>
                                            <p:cond delay="800"/>
                                          </p:stCondLst>
                                        </p:cTn>
                                        <p:tgtEl>
                                          <p:spTgt spid="3">
                                            <p:txEl>
                                              <p:pRg st="0" end="0"/>
                                            </p:txEl>
                                          </p:spTgt>
                                        </p:tgtEl>
                                        <p:attrNameLst>
                                          <p:attrName>ppt_x</p:attrName>
                                        </p:attrNameLst>
                                      </p:cBhvr>
                                      <p:tavLst>
                                        <p:tav tm="0">
                                          <p:val>
                                            <p:strVal val="#ppt_x-0.05"/>
                                          </p:val>
                                        </p:tav>
                                        <p:tav tm="100000">
                                          <p:val>
                                            <p:strVal val="#ppt_x"/>
                                          </p:val>
                                        </p:tav>
                                      </p:tavLst>
                                    </p:anim>
                                    <p:anim calcmode="lin" valueType="num">
                                      <p:cBhvr>
                                        <p:cTn id="22" dur="200" accel="100000" fill="hold">
                                          <p:stCondLst>
                                            <p:cond delay="800"/>
                                          </p:stCondLst>
                                        </p:cTn>
                                        <p:tgtEl>
                                          <p:spTgt spid="3">
                                            <p:txEl>
                                              <p:pRg st="0" end="0"/>
                                            </p:txEl>
                                          </p:spTgt>
                                        </p:tgtEl>
                                        <p:attrNameLst>
                                          <p:attrName>ppt_y</p:attrName>
                                        </p:attrNameLst>
                                      </p:cBhvr>
                                      <p:tavLst>
                                        <p:tav tm="0">
                                          <p:val>
                                            <p:strVal val="#ppt_y+0.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35" presetClass="entr" presetSubtype="0" fill="hold"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animEffect transition="in" filter="fade">
                                      <p:cBhvr>
                                        <p:cTn id="27" dur="2000"/>
                                        <p:tgtEl>
                                          <p:spTgt spid="3">
                                            <p:txEl>
                                              <p:pRg st="1" end="1"/>
                                            </p:txEl>
                                          </p:spTgt>
                                        </p:tgtEl>
                                      </p:cBhvr>
                                    </p:animEffect>
                                    <p:anim calcmode="lin" valueType="num">
                                      <p:cBhvr>
                                        <p:cTn id="28" dur="2000" fill="hold"/>
                                        <p:tgtEl>
                                          <p:spTgt spid="3">
                                            <p:txEl>
                                              <p:pRg st="1" end="1"/>
                                            </p:txEl>
                                          </p:spTgt>
                                        </p:tgtEl>
                                        <p:attrNameLst>
                                          <p:attrName>style.rotation</p:attrName>
                                        </p:attrNameLst>
                                      </p:cBhvr>
                                      <p:tavLst>
                                        <p:tav tm="0">
                                          <p:val>
                                            <p:fltVal val="720"/>
                                          </p:val>
                                        </p:tav>
                                        <p:tav tm="100000">
                                          <p:val>
                                            <p:fltVal val="0"/>
                                          </p:val>
                                        </p:tav>
                                      </p:tavLst>
                                    </p:anim>
                                    <p:anim calcmode="lin" valueType="num">
                                      <p:cBhvr>
                                        <p:cTn id="29" dur="2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30" dur="2000" fill="hold"/>
                                        <p:tgtEl>
                                          <p:spTgt spid="3">
                                            <p:txEl>
                                              <p:pRg st="1" end="1"/>
                                            </p:txEl>
                                          </p:spTgt>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508000" y="625252"/>
            <a:ext cx="9144000" cy="708248"/>
          </a:xfrm>
        </p:spPr>
        <p:txBody>
          <a:bodyPr>
            <a:normAutofit/>
          </a:bodyPr>
          <a:lstStyle/>
          <a:p>
            <a:r>
              <a:rPr lang="es-CL" sz="4000" b="1" i="1" dirty="0">
                <a:solidFill>
                  <a:srgbClr val="C00000"/>
                </a:solidFill>
                <a:effectLst>
                  <a:outerShdw blurRad="38100" dist="38100" dir="2700000" algn="tl">
                    <a:srgbClr val="000000">
                      <a:alpha val="43137"/>
                    </a:srgbClr>
                  </a:outerShdw>
                </a:effectLst>
                <a:latin typeface="Trebuchet MS" panose="020B0603020202020204" pitchFamily="34" charset="0"/>
              </a:rPr>
              <a:t>Línea de Crédito</a:t>
            </a:r>
          </a:p>
        </p:txBody>
      </p:sp>
      <p:sp>
        <p:nvSpPr>
          <p:cNvPr id="3" name="Marcador de contenido 2"/>
          <p:cNvSpPr>
            <a:spLocks noGrp="1"/>
          </p:cNvSpPr>
          <p:nvPr>
            <p:ph idx="1"/>
          </p:nvPr>
        </p:nvSpPr>
        <p:spPr/>
        <p:txBody>
          <a:bodyPr>
            <a:normAutofit/>
          </a:bodyPr>
          <a:lstStyle/>
          <a:p>
            <a:pPr algn="just">
              <a:buFont typeface="Wingdings" panose="05000000000000000000" pitchFamily="2" charset="2"/>
              <a:buChar char="v"/>
            </a:pPr>
            <a:r>
              <a:rPr lang="es-CL" sz="2000" dirty="0">
                <a:latin typeface="Trebuchet MS" panose="020B0603020202020204" pitchFamily="34" charset="0"/>
              </a:rPr>
              <a:t>Monto en dinero que el banco entrega al dueño de la cuenta corriente, para ser utilizado cuando no tienen fondos.</a:t>
            </a:r>
          </a:p>
          <a:p>
            <a:pPr algn="just">
              <a:buFont typeface="Wingdings" panose="05000000000000000000" pitchFamily="2" charset="2"/>
              <a:buChar char="v"/>
            </a:pPr>
            <a:r>
              <a:rPr lang="es-CL" sz="2000" dirty="0">
                <a:latin typeface="Trebuchet MS" panose="020B0603020202020204" pitchFamily="34" charset="0"/>
              </a:rPr>
              <a:t>Este es un crédito permanente para ser utilizado en cualquier momento por el cliente, pero debe ser cubierto en los plazos estipulados en el  contrato.</a:t>
            </a:r>
          </a:p>
          <a:p>
            <a:pPr algn="just">
              <a:buFont typeface="Wingdings" panose="05000000000000000000" pitchFamily="2" charset="2"/>
              <a:buChar char="v"/>
            </a:pPr>
            <a:r>
              <a:rPr lang="es-CL" sz="2000" dirty="0">
                <a:latin typeface="Trebuchet MS" panose="020B0603020202020204" pitchFamily="34" charset="0"/>
              </a:rPr>
              <a:t>Si llega un cheque a cobro y el cliente no tiene los fondos, el banco tomará el dinero desde la línea de crédito, evitando así el protesto del documento.</a:t>
            </a:r>
          </a:p>
          <a:p>
            <a:pPr algn="just">
              <a:buFont typeface="Wingdings" panose="05000000000000000000" pitchFamily="2" charset="2"/>
              <a:buChar char="v"/>
            </a:pPr>
            <a:r>
              <a:rPr lang="es-CL" sz="2000" dirty="0">
                <a:latin typeface="Trebuchet MS" panose="020B0603020202020204" pitchFamily="34" charset="0"/>
              </a:rPr>
              <a:t>La línea de crédito genera intereses sobre el monto utilizado, también en algunos casos comisiones por su utilización y por seguros asociados (por ejemplo, de desgravamen).</a:t>
            </a:r>
          </a:p>
        </p:txBody>
      </p:sp>
    </p:spTree>
    <p:extLst>
      <p:ext uri="{BB962C8B-B14F-4D97-AF65-F5344CB8AC3E}">
        <p14:creationId xmlns:p14="http://schemas.microsoft.com/office/powerpoint/2010/main" val="120526978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Effect transition="in" filter="fade">
                                      <p:cBhvr>
                                        <p:cTn id="33" dur="1000"/>
                                        <p:tgtEl>
                                          <p:spTgt spid="3">
                                            <p:txEl>
                                              <p:pRg st="3" end="3"/>
                                            </p:txEl>
                                          </p:spTgt>
                                        </p:tgtEl>
                                      </p:cBhvr>
                                    </p:animEffect>
                                    <p:anim calcmode="lin" valueType="num">
                                      <p:cBhvr>
                                        <p:cTn id="34"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471488" y="841276"/>
            <a:ext cx="9108504" cy="1728192"/>
          </a:xfrm>
        </p:spPr>
        <p:txBody>
          <a:bodyPr>
            <a:normAutofit/>
          </a:bodyPr>
          <a:lstStyle/>
          <a:p>
            <a:pPr algn="r"/>
            <a:r>
              <a:rPr lang="es-CL" sz="4000" b="1" i="1" dirty="0">
                <a:solidFill>
                  <a:srgbClr val="C00000"/>
                </a:solidFill>
                <a:effectLst>
                  <a:outerShdw blurRad="38100" dist="38100" dir="2700000" algn="tl">
                    <a:srgbClr val="000000">
                      <a:alpha val="43137"/>
                    </a:srgbClr>
                  </a:outerShdw>
                </a:effectLst>
                <a:latin typeface="Trebuchet MS" panose="020B0603020202020204" pitchFamily="34" charset="0"/>
              </a:rPr>
              <a:t>Siga la línea, pero “ojo”, recuerde pagar a tiempo.</a:t>
            </a:r>
          </a:p>
        </p:txBody>
      </p:sp>
      <p:pic>
        <p:nvPicPr>
          <p:cNvPr id="4098" name="Picture 2" descr="Resultado de imagen para linea de credito"/>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l="8572" t="6506"/>
          <a:stretch/>
        </p:blipFill>
        <p:spPr bwMode="auto">
          <a:xfrm>
            <a:off x="471488" y="2713484"/>
            <a:ext cx="3840427" cy="2356314"/>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4100" name="Picture 4" descr="Resultado de imagen para linea de credit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03936" y="2713484"/>
            <a:ext cx="5076056" cy="2356314"/>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45643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4098"/>
                                        </p:tgtEl>
                                        <p:attrNameLst>
                                          <p:attrName>style.visibility</p:attrName>
                                        </p:attrNameLst>
                                      </p:cBhvr>
                                      <p:to>
                                        <p:strVal val="visible"/>
                                      </p:to>
                                    </p:set>
                                    <p:animEffect transition="in" filter="barn(inVertical)">
                                      <p:cBhvr>
                                        <p:cTn id="10" dur="500"/>
                                        <p:tgtEl>
                                          <p:spTgt spid="4098"/>
                                        </p:tgtEl>
                                      </p:cBhvr>
                                    </p:animEffect>
                                  </p:childTnLst>
                                </p:cTn>
                              </p:par>
                              <p:par>
                                <p:cTn id="11" presetID="16" presetClass="entr" presetSubtype="21" fill="hold" nodeType="withEffect">
                                  <p:stCondLst>
                                    <p:cond delay="0"/>
                                  </p:stCondLst>
                                  <p:childTnLst>
                                    <p:set>
                                      <p:cBhvr>
                                        <p:cTn id="12" dur="1" fill="hold">
                                          <p:stCondLst>
                                            <p:cond delay="0"/>
                                          </p:stCondLst>
                                        </p:cTn>
                                        <p:tgtEl>
                                          <p:spTgt spid="4100"/>
                                        </p:tgtEl>
                                        <p:attrNameLst>
                                          <p:attrName>style.visibility</p:attrName>
                                        </p:attrNameLst>
                                      </p:cBhvr>
                                      <p:to>
                                        <p:strVal val="visible"/>
                                      </p:to>
                                    </p:set>
                                    <p:animEffect transition="in" filter="barn(inVertical)">
                                      <p:cBhvr>
                                        <p:cTn id="13" dur="500"/>
                                        <p:tgtEl>
                                          <p:spTgt spid="41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508000" y="625252"/>
            <a:ext cx="9144000" cy="708248"/>
          </a:xfrm>
        </p:spPr>
        <p:txBody>
          <a:bodyPr>
            <a:normAutofit/>
          </a:bodyPr>
          <a:lstStyle/>
          <a:p>
            <a:r>
              <a:rPr lang="es-CL" sz="4000" b="1" i="1" dirty="0">
                <a:solidFill>
                  <a:srgbClr val="C00000"/>
                </a:solidFill>
                <a:effectLst>
                  <a:outerShdw blurRad="38100" dist="38100" dir="2700000" algn="tl">
                    <a:srgbClr val="000000">
                      <a:alpha val="43137"/>
                    </a:srgbClr>
                  </a:outerShdw>
                </a:effectLst>
                <a:latin typeface="Trebuchet MS" panose="020B0603020202020204" pitchFamily="34" charset="0"/>
              </a:rPr>
              <a:t>Tarjetas de Créditos</a:t>
            </a:r>
          </a:p>
        </p:txBody>
      </p:sp>
      <p:sp>
        <p:nvSpPr>
          <p:cNvPr id="3" name="Marcador de contenido 2"/>
          <p:cNvSpPr>
            <a:spLocks noGrp="1"/>
          </p:cNvSpPr>
          <p:nvPr>
            <p:ph idx="1"/>
          </p:nvPr>
        </p:nvSpPr>
        <p:spPr>
          <a:xfrm>
            <a:off x="508000" y="1489347"/>
            <a:ext cx="9144000" cy="3615789"/>
          </a:xfrm>
        </p:spPr>
        <p:txBody>
          <a:bodyPr>
            <a:normAutofit/>
          </a:bodyPr>
          <a:lstStyle/>
          <a:p>
            <a:pPr algn="just">
              <a:buFont typeface="Wingdings" panose="05000000000000000000" pitchFamily="2" charset="2"/>
              <a:buChar char="v"/>
            </a:pPr>
            <a:r>
              <a:rPr lang="es-CL" sz="2000" dirty="0">
                <a:latin typeface="Trebuchet MS" panose="020B0603020202020204" pitchFamily="34" charset="0"/>
              </a:rPr>
              <a:t>La tarjeta de crédito es cualquier instrumento que permite al titular, dependiendo del crédito del emisor, adquirir bienes pagar servicios vendidos o prestados, en instituciones afiliadas al sistema.</a:t>
            </a:r>
          </a:p>
          <a:p>
            <a:pPr algn="just">
              <a:buFont typeface="Wingdings" panose="05000000000000000000" pitchFamily="2" charset="2"/>
              <a:buChar char="v"/>
            </a:pPr>
            <a:r>
              <a:rPr lang="es-CL" sz="2000" dirty="0">
                <a:latin typeface="Trebuchet MS" panose="020B0603020202020204" pitchFamily="34" charset="0"/>
              </a:rPr>
              <a:t>En Chile operan diferentes tarjetas de crédito emitidas por bancos o casas comerciales y que permiten hacer compras y operaciones a través de cajeros automáticos.</a:t>
            </a:r>
          </a:p>
          <a:p>
            <a:pPr algn="just">
              <a:buFont typeface="Wingdings" panose="05000000000000000000" pitchFamily="2" charset="2"/>
              <a:buChar char="v"/>
            </a:pPr>
            <a:r>
              <a:rPr lang="es-CL" sz="2000" dirty="0">
                <a:latin typeface="Trebuchet MS" panose="020B0603020202020204" pitchFamily="34" charset="0"/>
              </a:rPr>
              <a:t>En el mercado nacional operan varios sistemas de tarjetas de crédito emitidas por bancos o casas comerciales, incluyendo marcas internacionales como Visa, Mastercard, Diners, American Express, entre otras, y nacionales CMR, Presto, etc.</a:t>
            </a:r>
          </a:p>
        </p:txBody>
      </p:sp>
    </p:spTree>
    <p:extLst>
      <p:ext uri="{BB962C8B-B14F-4D97-AF65-F5344CB8AC3E}">
        <p14:creationId xmlns:p14="http://schemas.microsoft.com/office/powerpoint/2010/main" val="59204993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rot="21149566">
            <a:off x="255464" y="1993404"/>
            <a:ext cx="3491036" cy="2290589"/>
          </a:xfrm>
          <a:solidFill>
            <a:schemeClr val="accent4">
              <a:lumMod val="50000"/>
            </a:schemeClr>
          </a:solidFill>
          <a:ln>
            <a:solidFill>
              <a:schemeClr val="tx1"/>
            </a:solidFill>
          </a:ln>
        </p:spPr>
        <p:txBody>
          <a:bodyPr>
            <a:normAutofit fontScale="90000"/>
          </a:bodyPr>
          <a:lstStyle/>
          <a:p>
            <a:r>
              <a:rPr lang="es-CL" sz="3200" b="1" i="1" dirty="0">
                <a:solidFill>
                  <a:schemeClr val="bg1"/>
                </a:solidFill>
                <a:effectLst>
                  <a:outerShdw blurRad="38100" dist="38100" dir="2700000" algn="tl">
                    <a:srgbClr val="000000">
                      <a:alpha val="43137"/>
                    </a:srgbClr>
                  </a:outerShdw>
                </a:effectLst>
                <a:latin typeface="Trebuchet MS" panose="020B0603020202020204" pitchFamily="34" charset="0"/>
              </a:rPr>
              <a:t>¿Con cuál de todas mis tarjetas de crédito puedo pagar?</a:t>
            </a:r>
          </a:p>
        </p:txBody>
      </p:sp>
      <p:pic>
        <p:nvPicPr>
          <p:cNvPr id="1026" name="Picture 2" descr="Resultado de imagen para tarjetas de credito"/>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rot="362848">
            <a:off x="4071888" y="1273324"/>
            <a:ext cx="5796136" cy="351472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616277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26" presetClass="entr" presetSubtype="0" fill="hold" nodeType="click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wipe(down)">
                                      <p:cBhvr>
                                        <p:cTn id="15" dur="580">
                                          <p:stCondLst>
                                            <p:cond delay="0"/>
                                          </p:stCondLst>
                                        </p:cTn>
                                        <p:tgtEl>
                                          <p:spTgt spid="1026"/>
                                        </p:tgtEl>
                                      </p:cBhvr>
                                    </p:animEffect>
                                    <p:anim calcmode="lin" valueType="num">
                                      <p:cBhvr>
                                        <p:cTn id="16" dur="1822" tmFilter="0,0; 0.14,0.36; 0.43,0.73; 0.71,0.91; 1.0,1.0">
                                          <p:stCondLst>
                                            <p:cond delay="0"/>
                                          </p:stCondLst>
                                        </p:cTn>
                                        <p:tgtEl>
                                          <p:spTgt spid="1026"/>
                                        </p:tgtEl>
                                        <p:attrNameLst>
                                          <p:attrName>ppt_x</p:attrName>
                                        </p:attrNameLst>
                                      </p:cBhvr>
                                      <p:tavLst>
                                        <p:tav tm="0">
                                          <p:val>
                                            <p:strVal val="#ppt_x-0.25"/>
                                          </p:val>
                                        </p:tav>
                                        <p:tav tm="100000">
                                          <p:val>
                                            <p:strVal val="#ppt_x"/>
                                          </p:val>
                                        </p:tav>
                                      </p:tavLst>
                                    </p:anim>
                                    <p:anim calcmode="lin" valueType="num">
                                      <p:cBhvr>
                                        <p:cTn id="17" dur="664" tmFilter="0.0,0.0; 0.25,0.07; 0.50,0.2; 0.75,0.467; 1.0,1.0">
                                          <p:stCondLst>
                                            <p:cond delay="0"/>
                                          </p:stCondLst>
                                        </p:cTn>
                                        <p:tgtEl>
                                          <p:spTgt spid="1026"/>
                                        </p:tgtEl>
                                        <p:attrNameLst>
                                          <p:attrName>ppt_y</p:attrName>
                                        </p:attrNameLst>
                                      </p:cBhvr>
                                      <p:tavLst>
                                        <p:tav tm="0" fmla="#ppt_y-sin(pi*$)/3">
                                          <p:val>
                                            <p:fltVal val="0.5"/>
                                          </p:val>
                                        </p:tav>
                                        <p:tav tm="100000">
                                          <p:val>
                                            <p:fltVal val="1"/>
                                          </p:val>
                                        </p:tav>
                                      </p:tavLst>
                                    </p:anim>
                                    <p:anim calcmode="lin" valueType="num">
                                      <p:cBhvr>
                                        <p:cTn id="18" dur="664" tmFilter="0, 0; 0.125,0.2665; 0.25,0.4; 0.375,0.465; 0.5,0.5;  0.625,0.535; 0.75,0.6; 0.875,0.7335; 1,1">
                                          <p:stCondLst>
                                            <p:cond delay="664"/>
                                          </p:stCondLst>
                                        </p:cTn>
                                        <p:tgtEl>
                                          <p:spTgt spid="1026"/>
                                        </p:tgtEl>
                                        <p:attrNameLst>
                                          <p:attrName>ppt_y</p:attrName>
                                        </p:attrNameLst>
                                      </p:cBhvr>
                                      <p:tavLst>
                                        <p:tav tm="0" fmla="#ppt_y-sin(pi*$)/9">
                                          <p:val>
                                            <p:fltVal val="0"/>
                                          </p:val>
                                        </p:tav>
                                        <p:tav tm="100000">
                                          <p:val>
                                            <p:fltVal val="1"/>
                                          </p:val>
                                        </p:tav>
                                      </p:tavLst>
                                    </p:anim>
                                    <p:anim calcmode="lin" valueType="num">
                                      <p:cBhvr>
                                        <p:cTn id="19" dur="332" tmFilter="0, 0; 0.125,0.2665; 0.25,0.4; 0.375,0.465; 0.5,0.5;  0.625,0.535; 0.75,0.6; 0.875,0.7335; 1,1">
                                          <p:stCondLst>
                                            <p:cond delay="1324"/>
                                          </p:stCondLst>
                                        </p:cTn>
                                        <p:tgtEl>
                                          <p:spTgt spid="1026"/>
                                        </p:tgtEl>
                                        <p:attrNameLst>
                                          <p:attrName>ppt_y</p:attrName>
                                        </p:attrNameLst>
                                      </p:cBhvr>
                                      <p:tavLst>
                                        <p:tav tm="0" fmla="#ppt_y-sin(pi*$)/27">
                                          <p:val>
                                            <p:fltVal val="0"/>
                                          </p:val>
                                        </p:tav>
                                        <p:tav tm="100000">
                                          <p:val>
                                            <p:fltVal val="1"/>
                                          </p:val>
                                        </p:tav>
                                      </p:tavLst>
                                    </p:anim>
                                    <p:anim calcmode="lin" valueType="num">
                                      <p:cBhvr>
                                        <p:cTn id="20" dur="164" tmFilter="0, 0; 0.125,0.2665; 0.25,0.4; 0.375,0.465; 0.5,0.5;  0.625,0.535; 0.75,0.6; 0.875,0.7335; 1,1">
                                          <p:stCondLst>
                                            <p:cond delay="1656"/>
                                          </p:stCondLst>
                                        </p:cTn>
                                        <p:tgtEl>
                                          <p:spTgt spid="1026"/>
                                        </p:tgtEl>
                                        <p:attrNameLst>
                                          <p:attrName>ppt_y</p:attrName>
                                        </p:attrNameLst>
                                      </p:cBhvr>
                                      <p:tavLst>
                                        <p:tav tm="0" fmla="#ppt_y-sin(pi*$)/81">
                                          <p:val>
                                            <p:fltVal val="0"/>
                                          </p:val>
                                        </p:tav>
                                        <p:tav tm="100000">
                                          <p:val>
                                            <p:fltVal val="1"/>
                                          </p:val>
                                        </p:tav>
                                      </p:tavLst>
                                    </p:anim>
                                    <p:animScale>
                                      <p:cBhvr>
                                        <p:cTn id="21" dur="26">
                                          <p:stCondLst>
                                            <p:cond delay="650"/>
                                          </p:stCondLst>
                                        </p:cTn>
                                        <p:tgtEl>
                                          <p:spTgt spid="1026"/>
                                        </p:tgtEl>
                                      </p:cBhvr>
                                      <p:to x="100000" y="60000"/>
                                    </p:animScale>
                                    <p:animScale>
                                      <p:cBhvr>
                                        <p:cTn id="22" dur="166" decel="50000">
                                          <p:stCondLst>
                                            <p:cond delay="676"/>
                                          </p:stCondLst>
                                        </p:cTn>
                                        <p:tgtEl>
                                          <p:spTgt spid="1026"/>
                                        </p:tgtEl>
                                      </p:cBhvr>
                                      <p:to x="100000" y="100000"/>
                                    </p:animScale>
                                    <p:animScale>
                                      <p:cBhvr>
                                        <p:cTn id="23" dur="26">
                                          <p:stCondLst>
                                            <p:cond delay="1312"/>
                                          </p:stCondLst>
                                        </p:cTn>
                                        <p:tgtEl>
                                          <p:spTgt spid="1026"/>
                                        </p:tgtEl>
                                      </p:cBhvr>
                                      <p:to x="100000" y="80000"/>
                                    </p:animScale>
                                    <p:animScale>
                                      <p:cBhvr>
                                        <p:cTn id="24" dur="166" decel="50000">
                                          <p:stCondLst>
                                            <p:cond delay="1338"/>
                                          </p:stCondLst>
                                        </p:cTn>
                                        <p:tgtEl>
                                          <p:spTgt spid="1026"/>
                                        </p:tgtEl>
                                      </p:cBhvr>
                                      <p:to x="100000" y="100000"/>
                                    </p:animScale>
                                    <p:animScale>
                                      <p:cBhvr>
                                        <p:cTn id="25" dur="26">
                                          <p:stCondLst>
                                            <p:cond delay="1642"/>
                                          </p:stCondLst>
                                        </p:cTn>
                                        <p:tgtEl>
                                          <p:spTgt spid="1026"/>
                                        </p:tgtEl>
                                      </p:cBhvr>
                                      <p:to x="100000" y="90000"/>
                                    </p:animScale>
                                    <p:animScale>
                                      <p:cBhvr>
                                        <p:cTn id="26" dur="166" decel="50000">
                                          <p:stCondLst>
                                            <p:cond delay="1668"/>
                                          </p:stCondLst>
                                        </p:cTn>
                                        <p:tgtEl>
                                          <p:spTgt spid="1026"/>
                                        </p:tgtEl>
                                      </p:cBhvr>
                                      <p:to x="100000" y="100000"/>
                                    </p:animScale>
                                    <p:animScale>
                                      <p:cBhvr>
                                        <p:cTn id="27" dur="26">
                                          <p:stCondLst>
                                            <p:cond delay="1808"/>
                                          </p:stCondLst>
                                        </p:cTn>
                                        <p:tgtEl>
                                          <p:spTgt spid="1026"/>
                                        </p:tgtEl>
                                      </p:cBhvr>
                                      <p:to x="100000" y="95000"/>
                                    </p:animScale>
                                    <p:animScale>
                                      <p:cBhvr>
                                        <p:cTn id="28" dur="166" decel="50000">
                                          <p:stCondLst>
                                            <p:cond delay="1834"/>
                                          </p:stCondLst>
                                        </p:cTn>
                                        <p:tgtEl>
                                          <p:spTgt spid="102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513810" y="769268"/>
            <a:ext cx="9144000" cy="720080"/>
          </a:xfrm>
        </p:spPr>
        <p:txBody>
          <a:bodyPr>
            <a:normAutofit fontScale="90000"/>
          </a:bodyPr>
          <a:lstStyle/>
          <a:p>
            <a:r>
              <a:rPr lang="es-CL" sz="4000" b="1" i="1" dirty="0">
                <a:solidFill>
                  <a:srgbClr val="C00000"/>
                </a:solidFill>
                <a:effectLst>
                  <a:outerShdw blurRad="38100" dist="38100" dir="2700000" algn="tl">
                    <a:srgbClr val="000000">
                      <a:alpha val="43137"/>
                    </a:srgbClr>
                  </a:outerShdw>
                </a:effectLst>
                <a:latin typeface="Trebuchet MS" panose="020B0603020202020204" pitchFamily="34" charset="0"/>
              </a:rPr>
              <a:t>Cuentas de ahorro: (Libretas de ahorro)</a:t>
            </a:r>
          </a:p>
        </p:txBody>
      </p:sp>
      <p:sp>
        <p:nvSpPr>
          <p:cNvPr id="3" name="Marcador de contenido 2"/>
          <p:cNvSpPr>
            <a:spLocks noGrp="1"/>
          </p:cNvSpPr>
          <p:nvPr>
            <p:ph idx="1"/>
          </p:nvPr>
        </p:nvSpPr>
        <p:spPr>
          <a:xfrm>
            <a:off x="3711848" y="1561356"/>
            <a:ext cx="6120680" cy="3543780"/>
          </a:xfrm>
        </p:spPr>
        <p:txBody>
          <a:bodyPr>
            <a:normAutofit/>
          </a:bodyPr>
          <a:lstStyle/>
          <a:p>
            <a:pPr algn="just">
              <a:buFont typeface="Wingdings" panose="05000000000000000000" pitchFamily="2" charset="2"/>
              <a:buChar char="v"/>
            </a:pPr>
            <a:r>
              <a:rPr lang="es-CL" sz="2000" dirty="0">
                <a:latin typeface="Trebuchet MS" panose="020B0603020202020204" pitchFamily="34" charset="0"/>
              </a:rPr>
              <a:t>Las cuentas de ahorro son opciones que ofrecen los bancos o entidades financieras que apuntan a juntar dinero y que van orientadas a personas con capacidad de ahorro.</a:t>
            </a:r>
          </a:p>
          <a:p>
            <a:pPr algn="just">
              <a:buFont typeface="Wingdings" panose="05000000000000000000" pitchFamily="2" charset="2"/>
              <a:buChar char="v"/>
            </a:pPr>
            <a:r>
              <a:rPr lang="es-CL" sz="2000" dirty="0">
                <a:latin typeface="Trebuchet MS" panose="020B0603020202020204" pitchFamily="34" charset="0"/>
              </a:rPr>
              <a:t>Inicialmente se conocían como “libretas de ahorro” y en sus hojas se iban anotando la cantidad ahorrada y los intereses que allí se percibían.</a:t>
            </a:r>
          </a:p>
          <a:p>
            <a:pPr algn="just">
              <a:buFont typeface="Wingdings" panose="05000000000000000000" pitchFamily="2" charset="2"/>
              <a:buChar char="v"/>
            </a:pPr>
            <a:r>
              <a:rPr lang="es-CL" sz="2000" dirty="0">
                <a:latin typeface="Trebuchet MS" panose="020B0603020202020204" pitchFamily="34" charset="0"/>
              </a:rPr>
              <a:t>Las libretas se han ido remplazando por tarjetas más fáciles de uso para cajeros automáticos.</a:t>
            </a:r>
          </a:p>
        </p:txBody>
      </p:sp>
      <p:pic>
        <p:nvPicPr>
          <p:cNvPr id="2050" name="Picture 2" descr="Resultado de imagen para cuentas de ahorr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311443">
            <a:off x="197123" y="1849388"/>
            <a:ext cx="3514725" cy="2676525"/>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1911931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3" presetClass="entr" presetSubtype="16" fill="hold" nodeType="clickEffect">
                                  <p:stCondLst>
                                    <p:cond delay="0"/>
                                  </p:stCondLst>
                                  <p:childTnLst>
                                    <p:set>
                                      <p:cBhvr>
                                        <p:cTn id="32" dur="1" fill="hold">
                                          <p:stCondLst>
                                            <p:cond delay="0"/>
                                          </p:stCondLst>
                                        </p:cTn>
                                        <p:tgtEl>
                                          <p:spTgt spid="2050"/>
                                        </p:tgtEl>
                                        <p:attrNameLst>
                                          <p:attrName>style.visibility</p:attrName>
                                        </p:attrNameLst>
                                      </p:cBhvr>
                                      <p:to>
                                        <p:strVal val="visible"/>
                                      </p:to>
                                    </p:set>
                                    <p:anim calcmode="lin" valueType="num">
                                      <p:cBhvr>
                                        <p:cTn id="33" dur="500" fill="hold"/>
                                        <p:tgtEl>
                                          <p:spTgt spid="2050"/>
                                        </p:tgtEl>
                                        <p:attrNameLst>
                                          <p:attrName>ppt_w</p:attrName>
                                        </p:attrNameLst>
                                      </p:cBhvr>
                                      <p:tavLst>
                                        <p:tav tm="0">
                                          <p:val>
                                            <p:fltVal val="0"/>
                                          </p:val>
                                        </p:tav>
                                        <p:tav tm="100000">
                                          <p:val>
                                            <p:strVal val="#ppt_w"/>
                                          </p:val>
                                        </p:tav>
                                      </p:tavLst>
                                    </p:anim>
                                    <p:anim calcmode="lin" valueType="num">
                                      <p:cBhvr>
                                        <p:cTn id="34" dur="500" fill="hold"/>
                                        <p:tgtEl>
                                          <p:spTgt spid="205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471488" y="625252"/>
            <a:ext cx="9144000" cy="720080"/>
          </a:xfrm>
        </p:spPr>
        <p:txBody>
          <a:bodyPr>
            <a:noAutofit/>
          </a:bodyPr>
          <a:lstStyle/>
          <a:p>
            <a:r>
              <a:rPr lang="es-CL" sz="3600" b="1" i="1" dirty="0">
                <a:solidFill>
                  <a:srgbClr val="C00000"/>
                </a:solidFill>
                <a:effectLst>
                  <a:outerShdw blurRad="38100" dist="38100" dir="2700000" algn="tl">
                    <a:srgbClr val="000000">
                      <a:alpha val="43137"/>
                    </a:srgbClr>
                  </a:outerShdw>
                </a:effectLst>
                <a:latin typeface="Trebuchet MS" panose="020B0603020202020204" pitchFamily="34" charset="0"/>
              </a:rPr>
              <a:t>Algunos tipos de </a:t>
            </a:r>
            <a:r>
              <a:rPr lang="es-CL" sz="3600" b="1" i="1" u="sng" dirty="0">
                <a:solidFill>
                  <a:srgbClr val="C00000"/>
                </a:solidFill>
                <a:effectLst>
                  <a:outerShdw blurRad="38100" dist="38100" dir="2700000" algn="tl">
                    <a:srgbClr val="000000">
                      <a:alpha val="43137"/>
                    </a:srgbClr>
                  </a:outerShdw>
                </a:effectLst>
                <a:latin typeface="Trebuchet MS" panose="020B0603020202020204" pitchFamily="34" charset="0"/>
              </a:rPr>
              <a:t>Cuentas</a:t>
            </a:r>
            <a:r>
              <a:rPr lang="es-CL" sz="3600" b="1" i="1" dirty="0">
                <a:solidFill>
                  <a:srgbClr val="C00000"/>
                </a:solidFill>
                <a:effectLst>
                  <a:outerShdw blurRad="38100" dist="38100" dir="2700000" algn="tl">
                    <a:srgbClr val="000000">
                      <a:alpha val="43137"/>
                    </a:srgbClr>
                  </a:outerShdw>
                </a:effectLst>
                <a:latin typeface="Trebuchet MS" panose="020B0603020202020204" pitchFamily="34" charset="0"/>
              </a:rPr>
              <a:t> </a:t>
            </a:r>
            <a:r>
              <a:rPr lang="es-CL" sz="3600" b="1" i="1" u="sng" dirty="0">
                <a:solidFill>
                  <a:srgbClr val="C00000"/>
                </a:solidFill>
                <a:effectLst>
                  <a:outerShdw blurRad="38100" dist="38100" dir="2700000" algn="tl">
                    <a:srgbClr val="000000">
                      <a:alpha val="43137"/>
                    </a:srgbClr>
                  </a:outerShdw>
                </a:effectLst>
                <a:latin typeface="Trebuchet MS" panose="020B0603020202020204" pitchFamily="34" charset="0"/>
              </a:rPr>
              <a:t>de</a:t>
            </a:r>
            <a:r>
              <a:rPr lang="es-CL" sz="3600" b="1" i="1" dirty="0">
                <a:solidFill>
                  <a:srgbClr val="C00000"/>
                </a:solidFill>
                <a:effectLst>
                  <a:outerShdw blurRad="38100" dist="38100" dir="2700000" algn="tl">
                    <a:srgbClr val="000000">
                      <a:alpha val="43137"/>
                    </a:srgbClr>
                  </a:outerShdw>
                </a:effectLst>
                <a:latin typeface="Trebuchet MS" panose="020B0603020202020204" pitchFamily="34" charset="0"/>
              </a:rPr>
              <a:t> </a:t>
            </a:r>
            <a:r>
              <a:rPr lang="es-CL" sz="3600" b="1" i="1" u="sng" dirty="0">
                <a:solidFill>
                  <a:srgbClr val="C00000"/>
                </a:solidFill>
                <a:effectLst>
                  <a:outerShdw blurRad="38100" dist="38100" dir="2700000" algn="tl">
                    <a:srgbClr val="000000">
                      <a:alpha val="43137"/>
                    </a:srgbClr>
                  </a:outerShdw>
                </a:effectLst>
                <a:latin typeface="Trebuchet MS" panose="020B0603020202020204" pitchFamily="34" charset="0"/>
              </a:rPr>
              <a:t>Ahorro</a:t>
            </a:r>
            <a:r>
              <a:rPr lang="es-CL" sz="3600" b="1" i="1" dirty="0">
                <a:solidFill>
                  <a:srgbClr val="C00000"/>
                </a:solidFill>
                <a:effectLst>
                  <a:outerShdw blurRad="38100" dist="38100" dir="2700000" algn="tl">
                    <a:srgbClr val="000000">
                      <a:alpha val="43137"/>
                    </a:srgbClr>
                  </a:outerShdw>
                </a:effectLst>
                <a:latin typeface="Trebuchet MS" panose="020B0603020202020204" pitchFamily="34" charset="0"/>
              </a:rPr>
              <a:t>:</a:t>
            </a:r>
          </a:p>
        </p:txBody>
      </p:sp>
      <p:sp>
        <p:nvSpPr>
          <p:cNvPr id="3" name="Marcador de contenido 2"/>
          <p:cNvSpPr>
            <a:spLocks noGrp="1"/>
          </p:cNvSpPr>
          <p:nvPr>
            <p:ph idx="1"/>
          </p:nvPr>
        </p:nvSpPr>
        <p:spPr>
          <a:xfrm>
            <a:off x="831528" y="1736568"/>
            <a:ext cx="8604448" cy="3183741"/>
          </a:xfrm>
        </p:spPr>
        <p:txBody>
          <a:bodyPr>
            <a:normAutofit/>
          </a:bodyPr>
          <a:lstStyle/>
          <a:p>
            <a:pPr algn="just">
              <a:buFont typeface="Wingdings" panose="05000000000000000000" pitchFamily="2" charset="2"/>
              <a:buChar char="v"/>
            </a:pPr>
            <a:r>
              <a:rPr lang="es-CL" sz="2000" dirty="0">
                <a:latin typeface="Trebuchet MS" panose="020B0603020202020204" pitchFamily="34" charset="0"/>
              </a:rPr>
              <a:t>Cuenta de Ahorro a la vista.</a:t>
            </a:r>
          </a:p>
          <a:p>
            <a:pPr algn="just">
              <a:buFont typeface="Wingdings" panose="05000000000000000000" pitchFamily="2" charset="2"/>
              <a:buChar char="v"/>
            </a:pPr>
            <a:r>
              <a:rPr lang="es-CL" sz="2000" dirty="0">
                <a:latin typeface="Trebuchet MS" panose="020B0603020202020204" pitchFamily="34" charset="0"/>
              </a:rPr>
              <a:t>Cuenta de Ahorro a plazo con giro incondicional.</a:t>
            </a:r>
          </a:p>
          <a:p>
            <a:pPr algn="just">
              <a:buFont typeface="Wingdings" panose="05000000000000000000" pitchFamily="2" charset="2"/>
              <a:buChar char="v"/>
            </a:pPr>
            <a:r>
              <a:rPr lang="es-CL" sz="2000" dirty="0">
                <a:latin typeface="Trebuchet MS" panose="020B0603020202020204" pitchFamily="34" charset="0"/>
              </a:rPr>
              <a:t>Cuenta de Ahorro a plazo con giro diferido.</a:t>
            </a:r>
          </a:p>
          <a:p>
            <a:pPr algn="just">
              <a:buFont typeface="Wingdings" panose="05000000000000000000" pitchFamily="2" charset="2"/>
              <a:buChar char="v"/>
            </a:pPr>
            <a:r>
              <a:rPr lang="es-CL" sz="2000" dirty="0">
                <a:latin typeface="Trebuchet MS" panose="020B0603020202020204" pitchFamily="34" charset="0"/>
              </a:rPr>
              <a:t>Cuentas para la Vivienda.</a:t>
            </a:r>
          </a:p>
          <a:p>
            <a:pPr algn="just">
              <a:buFont typeface="Wingdings" panose="05000000000000000000" pitchFamily="2" charset="2"/>
              <a:buChar char="v"/>
            </a:pPr>
            <a:r>
              <a:rPr lang="es-CL" sz="2000" dirty="0">
                <a:latin typeface="Trebuchet MS" panose="020B0603020202020204" pitchFamily="34" charset="0"/>
              </a:rPr>
              <a:t>Cuentas de Ahorro para la Educación Superior.</a:t>
            </a:r>
          </a:p>
          <a:p>
            <a:pPr algn="just">
              <a:buFont typeface="Wingdings" panose="05000000000000000000" pitchFamily="2" charset="2"/>
              <a:buChar char="v"/>
            </a:pPr>
            <a:r>
              <a:rPr lang="es-CL" sz="2000" dirty="0">
                <a:latin typeface="Trebuchet MS" panose="020B0603020202020204" pitchFamily="34" charset="0"/>
              </a:rPr>
              <a:t>Cuentas de Ahorro para el Deporte.</a:t>
            </a:r>
          </a:p>
          <a:p>
            <a:pPr algn="just">
              <a:buFont typeface="Wingdings" panose="05000000000000000000" pitchFamily="2" charset="2"/>
              <a:buChar char="v"/>
            </a:pPr>
            <a:r>
              <a:rPr lang="es-CL" sz="2000" dirty="0">
                <a:latin typeface="Trebuchet MS" panose="020B0603020202020204" pitchFamily="34" charset="0"/>
              </a:rPr>
              <a:t>Planes de Ahorro Previsional Voluntario (APV).</a:t>
            </a:r>
          </a:p>
          <a:p>
            <a:pPr algn="just">
              <a:buFont typeface="Wingdings" panose="05000000000000000000" pitchFamily="2" charset="2"/>
              <a:buChar char="v"/>
            </a:pPr>
            <a:endParaRPr lang="es-CL" sz="2000" dirty="0">
              <a:latin typeface="Trebuchet MS" panose="020B0603020202020204" pitchFamily="34" charset="0"/>
            </a:endParaRPr>
          </a:p>
        </p:txBody>
      </p:sp>
      <p:pic>
        <p:nvPicPr>
          <p:cNvPr id="3074" name="Picture 2" descr="Resultado de imagen para cuentas de ahorro para la viviend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84256" y="1489348"/>
            <a:ext cx="2358092" cy="162787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Resultado de imagen para cuenta de ahorro para la educacion superio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168754" y="3328439"/>
            <a:ext cx="2446734" cy="12233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241885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wipe(down)">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3074"/>
                                        </p:tgtEl>
                                        <p:attrNameLst>
                                          <p:attrName>style.visibility</p:attrName>
                                        </p:attrNameLst>
                                      </p:cBhvr>
                                      <p:to>
                                        <p:strVal val="visible"/>
                                      </p:to>
                                    </p:set>
                                    <p:animEffect transition="in" filter="wipe(down)">
                                      <p:cBhvr>
                                        <p:cTn id="32" dur="500"/>
                                        <p:tgtEl>
                                          <p:spTgt spid="307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Effect transition="in" filter="wipe(down)">
                                      <p:cBhvr>
                                        <p:cTn id="37" dur="500"/>
                                        <p:tgtEl>
                                          <p:spTgt spid="3">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1026"/>
                                        </p:tgtEl>
                                        <p:attrNameLst>
                                          <p:attrName>style.visibility</p:attrName>
                                        </p:attrNameLst>
                                      </p:cBhvr>
                                      <p:to>
                                        <p:strVal val="visible"/>
                                      </p:to>
                                    </p:set>
                                    <p:animEffect transition="in" filter="wipe(down)">
                                      <p:cBhvr>
                                        <p:cTn id="42" dur="500"/>
                                        <p:tgtEl>
                                          <p:spTgt spid="102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3">
                                            <p:txEl>
                                              <p:pRg st="5" end="5"/>
                                            </p:txEl>
                                          </p:spTgt>
                                        </p:tgtEl>
                                        <p:attrNameLst>
                                          <p:attrName>style.visibility</p:attrName>
                                        </p:attrNameLst>
                                      </p:cBhvr>
                                      <p:to>
                                        <p:strVal val="visible"/>
                                      </p:to>
                                    </p:set>
                                    <p:animEffect transition="in" filter="wipe(down)">
                                      <p:cBhvr>
                                        <p:cTn id="47" dur="500"/>
                                        <p:tgtEl>
                                          <p:spTgt spid="3">
                                            <p:txEl>
                                              <p:pRg st="5" end="5"/>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3">
                                            <p:txEl>
                                              <p:pRg st="6" end="6"/>
                                            </p:txEl>
                                          </p:spTgt>
                                        </p:tgtEl>
                                        <p:attrNameLst>
                                          <p:attrName>style.visibility</p:attrName>
                                        </p:attrNameLst>
                                      </p:cBhvr>
                                      <p:to>
                                        <p:strVal val="visible"/>
                                      </p:to>
                                    </p:set>
                                    <p:animEffect transition="in" filter="wipe(down)">
                                      <p:cBhvr>
                                        <p:cTn id="5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2794000" y="625252"/>
            <a:ext cx="4644008" cy="708248"/>
          </a:xfrm>
        </p:spPr>
        <p:txBody>
          <a:bodyPr>
            <a:normAutofit/>
          </a:bodyPr>
          <a:lstStyle/>
          <a:p>
            <a:r>
              <a:rPr lang="es-CL" sz="4000" b="1" i="1" dirty="0">
                <a:solidFill>
                  <a:srgbClr val="C00000"/>
                </a:solidFill>
                <a:effectLst>
                  <a:outerShdw blurRad="38100" dist="38100" dir="2700000" algn="tl">
                    <a:srgbClr val="000000">
                      <a:alpha val="43137"/>
                    </a:srgbClr>
                  </a:outerShdw>
                </a:effectLst>
                <a:latin typeface="Trebuchet MS" panose="020B0603020202020204" pitchFamily="34" charset="0"/>
              </a:rPr>
              <a:t>Cajas Vecinas</a:t>
            </a:r>
          </a:p>
        </p:txBody>
      </p:sp>
      <p:sp>
        <p:nvSpPr>
          <p:cNvPr id="3" name="Marcador de contenido 2"/>
          <p:cNvSpPr>
            <a:spLocks noGrp="1"/>
          </p:cNvSpPr>
          <p:nvPr>
            <p:ph idx="1"/>
          </p:nvPr>
        </p:nvSpPr>
        <p:spPr>
          <a:xfrm>
            <a:off x="255464" y="1344004"/>
            <a:ext cx="9577064" cy="3888431"/>
          </a:xfrm>
        </p:spPr>
        <p:txBody>
          <a:bodyPr>
            <a:noAutofit/>
          </a:bodyPr>
          <a:lstStyle/>
          <a:p>
            <a:pPr algn="just">
              <a:buFont typeface="Wingdings" panose="05000000000000000000" pitchFamily="2" charset="2"/>
              <a:buChar char="v"/>
            </a:pPr>
            <a:r>
              <a:rPr lang="es-CL" sz="2000" dirty="0">
                <a:latin typeface="Trebuchet MS" panose="020B0603020202020204" pitchFamily="34" charset="0"/>
              </a:rPr>
              <a:t>La </a:t>
            </a:r>
            <a:r>
              <a:rPr lang="es-CL" sz="2000" dirty="0" err="1">
                <a:latin typeface="Trebuchet MS" panose="020B0603020202020204" pitchFamily="34" charset="0"/>
              </a:rPr>
              <a:t>CajaVecina</a:t>
            </a:r>
            <a:r>
              <a:rPr lang="es-CL" sz="2000" dirty="0">
                <a:latin typeface="Trebuchet MS" panose="020B0603020202020204" pitchFamily="34" charset="0"/>
              </a:rPr>
              <a:t> es un sistema que permite a las personas, clientes y no clientes, que viven alejadas de sectores céntricos acceder a diversos servicios financieros que ofrece </a:t>
            </a:r>
            <a:r>
              <a:rPr lang="es-CL" sz="2000" dirty="0" err="1">
                <a:latin typeface="Trebuchet MS" panose="020B0603020202020204" pitchFamily="34" charset="0"/>
              </a:rPr>
              <a:t>BancoEstado</a:t>
            </a:r>
            <a:r>
              <a:rPr lang="es-CL" sz="2000" dirty="0">
                <a:latin typeface="Trebuchet MS" panose="020B0603020202020204" pitchFamily="34" charset="0"/>
              </a:rPr>
              <a:t>, en almacenes y locales comerciales de cada comuna.</a:t>
            </a:r>
          </a:p>
          <a:p>
            <a:pPr algn="just">
              <a:buFont typeface="Wingdings" panose="05000000000000000000" pitchFamily="2" charset="2"/>
              <a:buChar char="v"/>
            </a:pPr>
            <a:r>
              <a:rPr lang="es-CL" sz="2000" dirty="0">
                <a:latin typeface="Trebuchet MS" panose="020B0603020202020204" pitchFamily="34" charset="0"/>
              </a:rPr>
              <a:t>Con la tarjeta de cajero automático </a:t>
            </a:r>
            <a:r>
              <a:rPr lang="es-CL" sz="2000" dirty="0" err="1">
                <a:latin typeface="Trebuchet MS" panose="020B0603020202020204" pitchFamily="34" charset="0"/>
              </a:rPr>
              <a:t>BancoEstado</a:t>
            </a:r>
            <a:r>
              <a:rPr lang="es-CL" sz="2000" dirty="0">
                <a:latin typeface="Trebuchet MS" panose="020B0603020202020204" pitchFamily="34" charset="0"/>
              </a:rPr>
              <a:t> o </a:t>
            </a:r>
            <a:r>
              <a:rPr lang="es-CL" sz="2000" dirty="0" err="1">
                <a:latin typeface="Trebuchet MS" panose="020B0603020202020204" pitchFamily="34" charset="0"/>
              </a:rPr>
              <a:t>CuentaRUT</a:t>
            </a:r>
            <a:r>
              <a:rPr lang="es-CL" sz="2000" dirty="0">
                <a:latin typeface="Trebuchet MS" panose="020B0603020202020204" pitchFamily="34" charset="0"/>
              </a:rPr>
              <a:t> se pueden realizar retiros de dinero, depósitos, transferencias entre cuentas </a:t>
            </a:r>
            <a:r>
              <a:rPr lang="es-CL" sz="2000" dirty="0" err="1">
                <a:latin typeface="Trebuchet MS" panose="020B0603020202020204" pitchFamily="34" charset="0"/>
              </a:rPr>
              <a:t>BancoEstado</a:t>
            </a:r>
            <a:r>
              <a:rPr lang="es-CL" sz="2000" dirty="0">
                <a:latin typeface="Trebuchet MS" panose="020B0603020202020204" pitchFamily="34" charset="0"/>
              </a:rPr>
              <a:t>, pagar cuentas de servicio y créditos, realizar consulta de saldos y giros, etc.</a:t>
            </a:r>
          </a:p>
          <a:p>
            <a:pPr algn="just">
              <a:buFont typeface="Wingdings" panose="05000000000000000000" pitchFamily="2" charset="2"/>
              <a:buChar char="v"/>
            </a:pPr>
            <a:r>
              <a:rPr lang="es-CL" sz="2000" dirty="0">
                <a:latin typeface="Trebuchet MS" panose="020B0603020202020204" pitchFamily="34" charset="0"/>
              </a:rPr>
              <a:t>Las transacciones se desarrollan mediante un dispositivo electrónico, llamado POS, que establece comunicación inmediata con el sistema central del Banco y que emite un comprobante que certifica que la transacción fue realizada correctamente.</a:t>
            </a:r>
          </a:p>
        </p:txBody>
      </p:sp>
    </p:spTree>
    <p:extLst>
      <p:ext uri="{BB962C8B-B14F-4D97-AF65-F5344CB8AC3E}">
        <p14:creationId xmlns:p14="http://schemas.microsoft.com/office/powerpoint/2010/main" val="341548009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4" presetClass="entr" presetSubtype="1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4" presetClass="entr" presetSubtype="10"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8" dur="5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4" presetClass="entr" presetSubtype="1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098" name="Picture 2" descr="Resultado de imagen para cajas vecinas"/>
          <p:cNvPicPr>
            <a:picLocks noGrp="1" noChangeAspect="1" noChangeArrowheads="1"/>
          </p:cNvPicPr>
          <p:nvPr>
            <p:ph idx="1"/>
          </p:nvPr>
        </p:nvPicPr>
        <p:blipFill rotWithShape="1">
          <a:blip r:embed="rId2">
            <a:extLst>
              <a:ext uri="{28A0092B-C50C-407E-A947-70E740481C1C}">
                <a14:useLocalDpi xmlns:a14="http://schemas.microsoft.com/office/drawing/2010/main" val="0"/>
              </a:ext>
            </a:extLst>
          </a:blip>
          <a:srcRect t="3999"/>
          <a:stretch/>
        </p:blipFill>
        <p:spPr bwMode="auto">
          <a:xfrm rot="21336435">
            <a:off x="255464" y="1617080"/>
            <a:ext cx="6197435" cy="3236213"/>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4100" name="Picture 4" descr="Resultado de imagen para joven pensando"/>
          <p:cNvPicPr>
            <a:picLocks noChangeAspect="1" noChangeArrowheads="1"/>
          </p:cNvPicPr>
          <p:nvPr/>
        </p:nvPicPr>
        <p:blipFill rotWithShape="1">
          <a:blip r:embed="rId3">
            <a:extLst>
              <a:ext uri="{28A0092B-C50C-407E-A947-70E740481C1C}">
                <a14:useLocalDpi xmlns:a14="http://schemas.microsoft.com/office/drawing/2010/main" val="0"/>
              </a:ext>
            </a:extLst>
          </a:blip>
          <a:srcRect l="14022" r="21031"/>
          <a:stretch/>
        </p:blipFill>
        <p:spPr bwMode="auto">
          <a:xfrm rot="194491">
            <a:off x="7024216" y="1764506"/>
            <a:ext cx="1800200" cy="3219451"/>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
        <p:nvSpPr>
          <p:cNvPr id="4" name="Elipse 3"/>
          <p:cNvSpPr/>
          <p:nvPr/>
        </p:nvSpPr>
        <p:spPr>
          <a:xfrm rot="323546">
            <a:off x="5713264" y="175552"/>
            <a:ext cx="4336119" cy="1417340"/>
          </a:xfrm>
          <a:prstGeom prst="ellipse">
            <a:avLst/>
          </a:prstGeom>
          <a:solidFill>
            <a:schemeClr val="accent3">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sz="2800" dirty="0">
                <a:solidFill>
                  <a:schemeClr val="tx1"/>
                </a:solidFill>
                <a:latin typeface="AR BLANCA" panose="02000000000000000000" pitchFamily="2" charset="0"/>
              </a:rPr>
              <a:t>Que rico, tengo caja vecina a un costado de mi casa.</a:t>
            </a:r>
            <a:endParaRPr lang="es-CL" sz="2800" dirty="0">
              <a:solidFill>
                <a:schemeClr val="tx1"/>
              </a:solidFill>
            </a:endParaRPr>
          </a:p>
        </p:txBody>
      </p:sp>
    </p:spTree>
    <p:extLst>
      <p:ext uri="{BB962C8B-B14F-4D97-AF65-F5344CB8AC3E}">
        <p14:creationId xmlns:p14="http://schemas.microsoft.com/office/powerpoint/2010/main" val="365617792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barn(inVertical)">
                                      <p:cBhvr>
                                        <p:cTn id="7" dur="500"/>
                                        <p:tgtEl>
                                          <p:spTgt spid="4098"/>
                                        </p:tgtEl>
                                      </p:cBhvr>
                                    </p:animEffect>
                                  </p:childTnLst>
                                </p:cTn>
                              </p:par>
                            </p:childTnLst>
                          </p:cTn>
                        </p:par>
                      </p:childTnLst>
                    </p:cTn>
                  </p:par>
                  <p:par>
                    <p:cTn id="8" fill="hold">
                      <p:stCondLst>
                        <p:cond delay="indefinite"/>
                      </p:stCondLst>
                      <p:childTnLst>
                        <p:par>
                          <p:cTn id="9" fill="hold">
                            <p:stCondLst>
                              <p:cond delay="0"/>
                            </p:stCondLst>
                            <p:childTnLst>
                              <p:par>
                                <p:cTn id="10" presetID="45"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2000"/>
                                        <p:tgtEl>
                                          <p:spTgt spid="4"/>
                                        </p:tgtEl>
                                      </p:cBhvr>
                                    </p:animEffect>
                                    <p:anim calcmode="lin" valueType="num">
                                      <p:cBhvr>
                                        <p:cTn id="13" dur="2000" fill="hold"/>
                                        <p:tgtEl>
                                          <p:spTgt spid="4"/>
                                        </p:tgtEl>
                                        <p:attrNameLst>
                                          <p:attrName>ppt_w</p:attrName>
                                        </p:attrNameLst>
                                      </p:cBhvr>
                                      <p:tavLst>
                                        <p:tav tm="0" fmla="#ppt_w*sin(2.5*pi*$)">
                                          <p:val>
                                            <p:fltVal val="0"/>
                                          </p:val>
                                        </p:tav>
                                        <p:tav tm="100000">
                                          <p:val>
                                            <p:fltVal val="1"/>
                                          </p:val>
                                        </p:tav>
                                      </p:tavLst>
                                    </p:anim>
                                    <p:anim calcmode="lin" valueType="num">
                                      <p:cBhvr>
                                        <p:cTn id="14" dur="2000" fill="hold"/>
                                        <p:tgtEl>
                                          <p:spTgt spid="4"/>
                                        </p:tgtEl>
                                        <p:attrNameLst>
                                          <p:attrName>ppt_h</p:attrName>
                                        </p:attrNameLst>
                                      </p:cBhvr>
                                      <p:tavLst>
                                        <p:tav tm="0">
                                          <p:val>
                                            <p:strVal val="#ppt_h"/>
                                          </p:val>
                                        </p:tav>
                                        <p:tav tm="100000">
                                          <p:val>
                                            <p:strVal val="#ppt_h"/>
                                          </p:val>
                                        </p:tav>
                                      </p:tavLst>
                                    </p:anim>
                                  </p:childTnLst>
                                </p:cTn>
                              </p:par>
                              <p:par>
                                <p:cTn id="15" presetID="45" presetClass="entr" presetSubtype="0" fill="hold" nodeType="withEffect">
                                  <p:stCondLst>
                                    <p:cond delay="0"/>
                                  </p:stCondLst>
                                  <p:childTnLst>
                                    <p:set>
                                      <p:cBhvr>
                                        <p:cTn id="16" dur="1" fill="hold">
                                          <p:stCondLst>
                                            <p:cond delay="0"/>
                                          </p:stCondLst>
                                        </p:cTn>
                                        <p:tgtEl>
                                          <p:spTgt spid="4100"/>
                                        </p:tgtEl>
                                        <p:attrNameLst>
                                          <p:attrName>style.visibility</p:attrName>
                                        </p:attrNameLst>
                                      </p:cBhvr>
                                      <p:to>
                                        <p:strVal val="visible"/>
                                      </p:to>
                                    </p:set>
                                    <p:animEffect transition="in" filter="fade">
                                      <p:cBhvr>
                                        <p:cTn id="17" dur="2000"/>
                                        <p:tgtEl>
                                          <p:spTgt spid="4100"/>
                                        </p:tgtEl>
                                      </p:cBhvr>
                                    </p:animEffect>
                                    <p:anim calcmode="lin" valueType="num">
                                      <p:cBhvr>
                                        <p:cTn id="18" dur="2000" fill="hold"/>
                                        <p:tgtEl>
                                          <p:spTgt spid="4100"/>
                                        </p:tgtEl>
                                        <p:attrNameLst>
                                          <p:attrName>ppt_w</p:attrName>
                                        </p:attrNameLst>
                                      </p:cBhvr>
                                      <p:tavLst>
                                        <p:tav tm="0" fmla="#ppt_w*sin(2.5*pi*$)">
                                          <p:val>
                                            <p:fltVal val="0"/>
                                          </p:val>
                                        </p:tav>
                                        <p:tav tm="100000">
                                          <p:val>
                                            <p:fltVal val="1"/>
                                          </p:val>
                                        </p:tav>
                                      </p:tavLst>
                                    </p:anim>
                                    <p:anim calcmode="lin" valueType="num">
                                      <p:cBhvr>
                                        <p:cTn id="19" dur="2000" fill="hold"/>
                                        <p:tgtEl>
                                          <p:spTgt spid="410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508000" y="769268"/>
            <a:ext cx="9144000" cy="852265"/>
          </a:xfrm>
        </p:spPr>
        <p:txBody>
          <a:bodyPr>
            <a:normAutofit/>
          </a:bodyPr>
          <a:lstStyle/>
          <a:p>
            <a:r>
              <a:rPr lang="es-CL" sz="4000" b="1" i="1" dirty="0">
                <a:solidFill>
                  <a:srgbClr val="C00000"/>
                </a:solidFill>
                <a:effectLst>
                  <a:outerShdw blurRad="38100" dist="38100" dir="2700000" algn="tl">
                    <a:srgbClr val="000000">
                      <a:alpha val="43137"/>
                    </a:srgbClr>
                  </a:outerShdw>
                </a:effectLst>
                <a:latin typeface="Trebuchet MS" panose="020B0603020202020204" pitchFamily="34" charset="0"/>
              </a:rPr>
              <a:t>Acciones en la bolsa</a:t>
            </a:r>
          </a:p>
        </p:txBody>
      </p:sp>
      <p:sp>
        <p:nvSpPr>
          <p:cNvPr id="3" name="Marcador de contenido 2"/>
          <p:cNvSpPr>
            <a:spLocks noGrp="1"/>
          </p:cNvSpPr>
          <p:nvPr>
            <p:ph idx="1"/>
          </p:nvPr>
        </p:nvSpPr>
        <p:spPr>
          <a:xfrm>
            <a:off x="508000" y="1993403"/>
            <a:ext cx="9144000" cy="3111733"/>
          </a:xfrm>
        </p:spPr>
        <p:txBody>
          <a:bodyPr>
            <a:normAutofit/>
          </a:bodyPr>
          <a:lstStyle/>
          <a:p>
            <a:pPr marL="0" indent="0" algn="just">
              <a:buNone/>
            </a:pPr>
            <a:r>
              <a:rPr lang="es-CL" sz="2400" b="1" i="1" dirty="0">
                <a:effectLst>
                  <a:outerShdw blurRad="38100" dist="38100" dir="2700000" algn="tl">
                    <a:srgbClr val="000000">
                      <a:alpha val="43137"/>
                    </a:srgbClr>
                  </a:outerShdw>
                </a:effectLst>
                <a:latin typeface="Trebuchet MS" panose="020B0603020202020204" pitchFamily="34" charset="0"/>
              </a:rPr>
              <a:t>Las acciones son instrumentos de renta variable emitidos por sociedades anónimas, que representan un título de propiedad sobre una fracción del patrimonio de la empresa, es decir, el comprador de una acción o accionista pasa a ser propietario de una parte de la empresa emisora.​​​​​​​​​​​​​​​​​​​​​​​​​​​​​​​​​​​​​​​​​​​​​​​​​​​​​​​​</a:t>
            </a:r>
          </a:p>
          <a:p>
            <a:pPr marL="0" indent="0" algn="just">
              <a:buNone/>
            </a:pPr>
            <a:endParaRPr lang="es-CL" sz="2000" dirty="0">
              <a:latin typeface="Trebuchet MS" panose="020B0603020202020204" pitchFamily="34" charset="0"/>
            </a:endParaRPr>
          </a:p>
          <a:p>
            <a:pPr marL="0" indent="0" algn="r">
              <a:buNone/>
            </a:pPr>
            <a:r>
              <a:rPr lang="es-CL" sz="1400" b="1" i="1" dirty="0">
                <a:effectLst>
                  <a:outerShdw blurRad="38100" dist="38100" dir="2700000" algn="tl">
                    <a:srgbClr val="000000">
                      <a:alpha val="43137"/>
                    </a:srgbClr>
                  </a:outerShdw>
                </a:effectLst>
                <a:latin typeface="Trebuchet MS" panose="020B0603020202020204" pitchFamily="34" charset="0"/>
              </a:rPr>
              <a:t>Fuente:  http://www.bolsadesantiago.com/mercado/Paginas/Acciones.aspx</a:t>
            </a:r>
          </a:p>
          <a:p>
            <a:pPr marL="0" indent="0" algn="just">
              <a:buNone/>
            </a:pPr>
            <a:endParaRPr lang="es-CL" sz="2000" dirty="0">
              <a:latin typeface="Trebuchet MS" panose="020B0603020202020204" pitchFamily="34" charset="0"/>
            </a:endParaRPr>
          </a:p>
          <a:p>
            <a:pPr marL="0" indent="0" algn="just">
              <a:buNone/>
            </a:pPr>
            <a:endParaRPr lang="es-CL" sz="2000" dirty="0">
              <a:latin typeface="Trebuchet MS" panose="020B0603020202020204" pitchFamily="34" charset="0"/>
            </a:endParaRPr>
          </a:p>
        </p:txBody>
      </p:sp>
    </p:spTree>
    <p:extLst>
      <p:ext uri="{BB962C8B-B14F-4D97-AF65-F5344CB8AC3E}">
        <p14:creationId xmlns:p14="http://schemas.microsoft.com/office/powerpoint/2010/main" val="245274467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1" presetClass="entr" presetSubtype="0" fill="hold" nodeType="clickEffect">
                                  <p:stCondLst>
                                    <p:cond delay="0"/>
                                  </p:stCondLst>
                                  <p:iterate type="lt">
                                    <p:tmPct val="10000"/>
                                  </p:iterate>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p:cTn id="12" dur="500" fill="hold"/>
                                        <p:tgtEl>
                                          <p:spTgt spid="3">
                                            <p:txEl>
                                              <p:pRg st="0" end="0"/>
                                            </p:txEl>
                                          </p:spTgt>
                                        </p:tgtEl>
                                        <p:attrNameLst>
                                          <p:attrName>ppt_x</p:attrName>
                                        </p:attrNameLst>
                                      </p:cBhvr>
                                      <p:tavLst>
                                        <p:tav tm="0">
                                          <p:val>
                                            <p:strVal val="#ppt_x"/>
                                          </p:val>
                                        </p:tav>
                                        <p:tav tm="50000">
                                          <p:val>
                                            <p:strVal val="#ppt_x+.1"/>
                                          </p:val>
                                        </p:tav>
                                        <p:tav tm="100000">
                                          <p:val>
                                            <p:strVal val="#ppt_x"/>
                                          </p:val>
                                        </p:tav>
                                      </p:tavLst>
                                    </p:anim>
                                    <p:anim calcmode="lin" valueType="num">
                                      <p:cBhvr>
                                        <p:cTn id="13" dur="500" fill="hold"/>
                                        <p:tgtEl>
                                          <p:spTgt spid="3">
                                            <p:txEl>
                                              <p:pRg st="0" end="0"/>
                                            </p:txEl>
                                          </p:spTgt>
                                        </p:tgtEl>
                                        <p:attrNameLst>
                                          <p:attrName>ppt_y</p:attrName>
                                        </p:attrNameLst>
                                      </p:cBhvr>
                                      <p:tavLst>
                                        <p:tav tm="0">
                                          <p:val>
                                            <p:strVal val="#ppt_y"/>
                                          </p:val>
                                        </p:tav>
                                        <p:tav tm="100000">
                                          <p:val>
                                            <p:strVal val="#ppt_y"/>
                                          </p:val>
                                        </p:tav>
                                      </p:tavLst>
                                    </p:anim>
                                    <p:anim calcmode="lin" valueType="num">
                                      <p:cBhvr>
                                        <p:cTn id="14" dur="500" fill="hold"/>
                                        <p:tgtEl>
                                          <p:spTgt spid="3">
                                            <p:txEl>
                                              <p:pRg st="0" end="0"/>
                                            </p:txEl>
                                          </p:spTgt>
                                        </p:tgtEl>
                                        <p:attrNameLst>
                                          <p:attrName>ppt_h</p:attrName>
                                        </p:attrNameLst>
                                      </p:cBhvr>
                                      <p:tavLst>
                                        <p:tav tm="0">
                                          <p:val>
                                            <p:strVal val="#ppt_h/10"/>
                                          </p:val>
                                        </p:tav>
                                        <p:tav tm="50000">
                                          <p:val>
                                            <p:strVal val="#ppt_h+.01"/>
                                          </p:val>
                                        </p:tav>
                                        <p:tav tm="100000">
                                          <p:val>
                                            <p:strVal val="#ppt_h"/>
                                          </p:val>
                                        </p:tav>
                                      </p:tavLst>
                                    </p:anim>
                                    <p:anim calcmode="lin" valueType="num">
                                      <p:cBhvr>
                                        <p:cTn id="15" dur="500" fill="hold"/>
                                        <p:tgtEl>
                                          <p:spTgt spid="3">
                                            <p:txEl>
                                              <p:pRg st="0" end="0"/>
                                            </p:txEl>
                                          </p:spTgt>
                                        </p:tgtEl>
                                        <p:attrNameLst>
                                          <p:attrName>ppt_w</p:attrName>
                                        </p:attrNameLst>
                                      </p:cBhvr>
                                      <p:tavLst>
                                        <p:tav tm="0">
                                          <p:val>
                                            <p:strVal val="#ppt_w/10"/>
                                          </p:val>
                                        </p:tav>
                                        <p:tav tm="50000">
                                          <p:val>
                                            <p:strVal val="#ppt_w+.01"/>
                                          </p:val>
                                        </p:tav>
                                        <p:tav tm="100000">
                                          <p:val>
                                            <p:strVal val="#ppt_w"/>
                                          </p:val>
                                        </p:tav>
                                      </p:tavLst>
                                    </p:anim>
                                    <p:animEffect transition="in" filter="fade">
                                      <p:cBhvr>
                                        <p:cTn id="16" dur="500" tmFilter="0,0; .5, 1; 1, 1"/>
                                        <p:tgtEl>
                                          <p:spTgt spid="3">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6" presetClass="entr" presetSubtype="16"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circle(in)">
                                      <p:cBhvr>
                                        <p:cTn id="21"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2487712" y="697260"/>
            <a:ext cx="4932040" cy="864096"/>
          </a:xfrm>
        </p:spPr>
        <p:txBody>
          <a:bodyPr>
            <a:noAutofit/>
          </a:bodyPr>
          <a:lstStyle/>
          <a:p>
            <a:r>
              <a:rPr lang="es-CL" sz="4000" b="1" i="1" dirty="0">
                <a:solidFill>
                  <a:srgbClr val="C00000"/>
                </a:solidFill>
                <a:effectLst>
                  <a:outerShdw blurRad="38100" dist="38100" dir="2700000" algn="tl">
                    <a:srgbClr val="000000">
                      <a:alpha val="43137"/>
                    </a:srgbClr>
                  </a:outerShdw>
                </a:effectLst>
                <a:latin typeface="Trebuchet MS" panose="020B0603020202020204" pitchFamily="34" charset="0"/>
              </a:rPr>
              <a:t>¿Qué es el Dinero?</a:t>
            </a:r>
          </a:p>
        </p:txBody>
      </p:sp>
      <p:sp>
        <p:nvSpPr>
          <p:cNvPr id="3" name="Marcador de contenido 2"/>
          <p:cNvSpPr>
            <a:spLocks noGrp="1"/>
          </p:cNvSpPr>
          <p:nvPr>
            <p:ph idx="1"/>
          </p:nvPr>
        </p:nvSpPr>
        <p:spPr>
          <a:xfrm>
            <a:off x="-3401" y="1561356"/>
            <a:ext cx="6883601" cy="2232247"/>
          </a:xfrm>
        </p:spPr>
        <p:txBody>
          <a:bodyPr>
            <a:normAutofit/>
          </a:bodyPr>
          <a:lstStyle/>
          <a:p>
            <a:pPr algn="just">
              <a:buFont typeface="Wingdings" panose="05000000000000000000" pitchFamily="2" charset="2"/>
              <a:buChar char="v"/>
            </a:pPr>
            <a:r>
              <a:rPr lang="es-CL" sz="2000" dirty="0">
                <a:latin typeface="Trebuchet MS" panose="020B0603020202020204" pitchFamily="34" charset="0"/>
              </a:rPr>
              <a:t>El dinero se asocia generalmente con billetes, monedas, incluso cheques, sin embargo, </a:t>
            </a:r>
            <a:r>
              <a:rPr lang="es-CL" sz="2000" b="1" i="1" dirty="0">
                <a:latin typeface="Trebuchet MS" panose="020B0603020202020204" pitchFamily="34" charset="0"/>
              </a:rPr>
              <a:t>el dinero es en realidad cualquier cosa que las personas estén dispuestas a aceptar como medio de pago de bienes, servicios o deudas</a:t>
            </a:r>
            <a:r>
              <a:rPr lang="es-CL" sz="2000" dirty="0">
                <a:latin typeface="Trebuchet MS" panose="020B0603020202020204" pitchFamily="34" charset="0"/>
              </a:rPr>
              <a:t>, jugando un papel muy importante en la vida cotidiana de las personas. </a:t>
            </a:r>
          </a:p>
        </p:txBody>
      </p:sp>
      <p:pic>
        <p:nvPicPr>
          <p:cNvPr id="4" name="Imagen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38020" y="1561356"/>
            <a:ext cx="3070071" cy="2232247"/>
          </a:xfrm>
          <a:prstGeom prst="rect">
            <a:avLst/>
          </a:prstGeom>
          <a:ln>
            <a:solidFill>
              <a:schemeClr val="tx1"/>
            </a:solidFill>
          </a:ln>
        </p:spPr>
      </p:pic>
      <p:sp>
        <p:nvSpPr>
          <p:cNvPr id="5" name="Rectángulo 4"/>
          <p:cNvSpPr/>
          <p:nvPr/>
        </p:nvSpPr>
        <p:spPr>
          <a:xfrm>
            <a:off x="73471" y="3567363"/>
            <a:ext cx="10034620" cy="173840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42900" indent="-342900" algn="just">
              <a:buFont typeface="Wingdings" panose="05000000000000000000" pitchFamily="2" charset="2"/>
              <a:buChar char="v"/>
            </a:pPr>
            <a:r>
              <a:rPr lang="es-CL" sz="2000" dirty="0">
                <a:solidFill>
                  <a:schemeClr val="tx1"/>
                </a:solidFill>
                <a:latin typeface="Trebuchet MS" panose="020B0603020202020204" pitchFamily="34" charset="0"/>
              </a:rPr>
              <a:t>Decir del dinero que son billetes, monedas y cheques, no es una muy buena apreciación del concepto “dinero” en si, por lo tanto, no sería una muy buena respuesta. De esta forma, los billetes y las monedas sólo representan a una parte de la oferta del dinero, y, por otra, los cheques no son en realidad dinero.</a:t>
            </a:r>
          </a:p>
        </p:txBody>
      </p:sp>
    </p:spTree>
    <p:extLst>
      <p:ext uri="{BB962C8B-B14F-4D97-AF65-F5344CB8AC3E}">
        <p14:creationId xmlns:p14="http://schemas.microsoft.com/office/powerpoint/2010/main" val="92261780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barn(inVertical)">
                                      <p:cBhvr>
                                        <p:cTn id="19" dur="500"/>
                                        <p:tgtEl>
                                          <p:spTgt spid="4"/>
                                        </p:tgtEl>
                                      </p:cBhvr>
                                    </p:animEffect>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5"/>
                                        </p:tgtEl>
                                        <p:attrNameLst>
                                          <p:attrName>style.visibility</p:attrName>
                                        </p:attrNameLst>
                                      </p:cBhvr>
                                      <p:to>
                                        <p:strVal val="visible"/>
                                      </p:to>
                                    </p:set>
                                    <p:anim calcmode="lin" valueType="num">
                                      <p:cBhvr additive="base">
                                        <p:cTn id="24" dur="500" fill="hold"/>
                                        <p:tgtEl>
                                          <p:spTgt spid="5"/>
                                        </p:tgtEl>
                                        <p:attrNameLst>
                                          <p:attrName>ppt_x</p:attrName>
                                        </p:attrNameLst>
                                      </p:cBhvr>
                                      <p:tavLst>
                                        <p:tav tm="0">
                                          <p:val>
                                            <p:strVal val="#ppt_x"/>
                                          </p:val>
                                        </p:tav>
                                        <p:tav tm="100000">
                                          <p:val>
                                            <p:strVal val="#ppt_x"/>
                                          </p:val>
                                        </p:tav>
                                      </p:tavLst>
                                    </p:anim>
                                    <p:anim calcmode="lin" valueType="num">
                                      <p:cBhvr additive="base">
                                        <p:cTn id="25"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903536" y="481236"/>
            <a:ext cx="8424936" cy="852264"/>
          </a:xfrm>
        </p:spPr>
        <p:txBody>
          <a:bodyPr>
            <a:normAutofit/>
          </a:bodyPr>
          <a:lstStyle/>
          <a:p>
            <a:r>
              <a:rPr lang="es-CL" sz="3600" b="1" i="1" dirty="0">
                <a:solidFill>
                  <a:srgbClr val="C00000"/>
                </a:solidFill>
                <a:effectLst>
                  <a:outerShdw blurRad="38100" dist="38100" dir="2700000" algn="tl">
                    <a:srgbClr val="000000">
                      <a:alpha val="43137"/>
                    </a:srgbClr>
                  </a:outerShdw>
                </a:effectLst>
                <a:latin typeface="Trebuchet MS" panose="020B0603020202020204" pitchFamily="34" charset="0"/>
              </a:rPr>
              <a:t>Bolsa de Valores </a:t>
            </a:r>
            <a:r>
              <a:rPr lang="es-CL" sz="3600" b="1" i="1" dirty="0">
                <a:solidFill>
                  <a:schemeClr val="accent4">
                    <a:lumMod val="60000"/>
                    <a:lumOff val="40000"/>
                  </a:schemeClr>
                </a:solidFill>
                <a:effectLst>
                  <a:outerShdw blurRad="38100" dist="38100" dir="2700000" algn="tl">
                    <a:srgbClr val="000000">
                      <a:alpha val="43137"/>
                    </a:srgbClr>
                  </a:outerShdw>
                </a:effectLst>
                <a:latin typeface="Trebuchet MS" panose="020B0603020202020204" pitchFamily="34" charset="0"/>
              </a:rPr>
              <a:t>–</a:t>
            </a:r>
            <a:r>
              <a:rPr lang="es-CL" sz="3600" b="1" i="1" dirty="0">
                <a:solidFill>
                  <a:srgbClr val="C00000"/>
                </a:solidFill>
                <a:effectLst>
                  <a:outerShdw blurRad="38100" dist="38100" dir="2700000" algn="tl">
                    <a:srgbClr val="000000">
                      <a:alpha val="43137"/>
                    </a:srgbClr>
                  </a:outerShdw>
                </a:effectLst>
                <a:latin typeface="Trebuchet MS" panose="020B0603020202020204" pitchFamily="34" charset="0"/>
              </a:rPr>
              <a:t> </a:t>
            </a:r>
            <a:r>
              <a:rPr lang="es-CL" sz="3600" b="1" i="1" dirty="0">
                <a:effectLst>
                  <a:outerShdw blurRad="38100" dist="38100" dir="2700000" algn="tl">
                    <a:srgbClr val="000000">
                      <a:alpha val="43137"/>
                    </a:srgbClr>
                  </a:outerShdw>
                </a:effectLst>
                <a:latin typeface="Trebuchet MS" panose="020B0603020202020204" pitchFamily="34" charset="0"/>
              </a:rPr>
              <a:t>Santiago de Chile</a:t>
            </a:r>
          </a:p>
        </p:txBody>
      </p:sp>
      <p:pic>
        <p:nvPicPr>
          <p:cNvPr id="5122" name="Picture 2" descr="Resultado de imagen para bolsa de valores de santiago"/>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03536" y="1333500"/>
            <a:ext cx="8424936" cy="3900264"/>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003557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5122"/>
                                        </p:tgtEl>
                                        <p:attrNameLst>
                                          <p:attrName>style.visibility</p:attrName>
                                        </p:attrNameLst>
                                      </p:cBhvr>
                                      <p:to>
                                        <p:strVal val="visible"/>
                                      </p:to>
                                    </p:set>
                                    <p:animEffect transition="in" filter="barn(inVertical)">
                                      <p:cBhvr>
                                        <p:cTn id="12"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508000" y="769268"/>
            <a:ext cx="9144000" cy="736476"/>
          </a:xfrm>
        </p:spPr>
        <p:txBody>
          <a:bodyPr>
            <a:normAutofit/>
          </a:bodyPr>
          <a:lstStyle/>
          <a:p>
            <a:r>
              <a:rPr lang="es-CL" sz="4000" b="1" i="1" dirty="0">
                <a:solidFill>
                  <a:srgbClr val="C00000"/>
                </a:solidFill>
                <a:effectLst>
                  <a:outerShdw blurRad="38100" dist="38100" dir="2700000" algn="tl">
                    <a:srgbClr val="000000">
                      <a:alpha val="43137"/>
                    </a:srgbClr>
                  </a:outerShdw>
                </a:effectLst>
                <a:latin typeface="Trebuchet MS" panose="020B0603020202020204" pitchFamily="34" charset="0"/>
              </a:rPr>
              <a:t>El dinero y sus funciones</a:t>
            </a:r>
          </a:p>
        </p:txBody>
      </p:sp>
      <p:sp>
        <p:nvSpPr>
          <p:cNvPr id="3" name="Marcador de contenido 2"/>
          <p:cNvSpPr>
            <a:spLocks noGrp="1"/>
          </p:cNvSpPr>
          <p:nvPr>
            <p:ph idx="1"/>
          </p:nvPr>
        </p:nvSpPr>
        <p:spPr>
          <a:xfrm>
            <a:off x="2487712" y="1777381"/>
            <a:ext cx="7416824" cy="3327756"/>
          </a:xfrm>
        </p:spPr>
        <p:txBody>
          <a:bodyPr>
            <a:normAutofit/>
          </a:bodyPr>
          <a:lstStyle/>
          <a:p>
            <a:pPr marL="0" indent="0" algn="ctr">
              <a:buNone/>
            </a:pPr>
            <a:r>
              <a:rPr lang="es-CL" sz="2000" b="1" i="1" u="sng" dirty="0">
                <a:effectLst>
                  <a:outerShdw blurRad="38100" dist="38100" dir="2700000" algn="tl">
                    <a:srgbClr val="000000">
                      <a:alpha val="43137"/>
                    </a:srgbClr>
                  </a:outerShdw>
                </a:effectLst>
                <a:latin typeface="Trebuchet MS" panose="020B0603020202020204" pitchFamily="34" charset="0"/>
              </a:rPr>
              <a:t>Tres funciones que cumple el dinero en la sociedad</a:t>
            </a:r>
            <a:r>
              <a:rPr lang="es-CL" sz="2000" b="1" i="1" dirty="0">
                <a:effectLst>
                  <a:outerShdw blurRad="38100" dist="38100" dir="2700000" algn="tl">
                    <a:srgbClr val="000000">
                      <a:alpha val="43137"/>
                    </a:srgbClr>
                  </a:outerShdw>
                </a:effectLst>
                <a:latin typeface="Trebuchet MS" panose="020B0603020202020204" pitchFamily="34" charset="0"/>
              </a:rPr>
              <a:t>:</a:t>
            </a:r>
          </a:p>
          <a:p>
            <a:pPr marL="0" indent="0" algn="just">
              <a:buNone/>
            </a:pPr>
            <a:endParaRPr lang="es-CL" sz="2000" b="1" i="1" dirty="0">
              <a:effectLst>
                <a:outerShdw blurRad="38100" dist="38100" dir="2700000" algn="tl">
                  <a:srgbClr val="000000">
                    <a:alpha val="43137"/>
                  </a:srgbClr>
                </a:outerShdw>
              </a:effectLst>
              <a:latin typeface="Trebuchet MS" panose="020B0603020202020204" pitchFamily="34" charset="0"/>
            </a:endParaRPr>
          </a:p>
          <a:p>
            <a:pPr algn="just">
              <a:buFont typeface="Wingdings" panose="05000000000000000000" pitchFamily="2" charset="2"/>
              <a:buChar char="v"/>
            </a:pPr>
            <a:r>
              <a:rPr lang="es-CL" sz="2000" dirty="0">
                <a:latin typeface="Trebuchet MS" panose="020B0603020202020204" pitchFamily="34" charset="0"/>
              </a:rPr>
              <a:t>Permite pagar por un bien o servicio. Es decir se utiliza para realizar un intercambio comercial o negocio.</a:t>
            </a:r>
          </a:p>
          <a:p>
            <a:pPr algn="just">
              <a:buFont typeface="Wingdings" panose="05000000000000000000" pitchFamily="2" charset="2"/>
              <a:buChar char="v"/>
            </a:pPr>
            <a:r>
              <a:rPr lang="es-CL" sz="2000" dirty="0">
                <a:latin typeface="Trebuchet MS" panose="020B0603020202020204" pitchFamily="34" charset="0"/>
              </a:rPr>
              <a:t>Es una unidad de medida y cuenta, ya que expresa un precio y permite comparar los valores de los bienes y servicios que deseamos adquirir o contratar.</a:t>
            </a:r>
          </a:p>
          <a:p>
            <a:pPr algn="just">
              <a:buFont typeface="Wingdings" panose="05000000000000000000" pitchFamily="2" charset="2"/>
              <a:buChar char="v"/>
            </a:pPr>
            <a:r>
              <a:rPr lang="es-CL" sz="2000" dirty="0">
                <a:latin typeface="Trebuchet MS" panose="020B0603020202020204" pitchFamily="34" charset="0"/>
              </a:rPr>
              <a:t>Es un activo financiero utilizado para invertir, ahorrar y otorgar o pedir créditos y préstamos.</a:t>
            </a:r>
          </a:p>
          <a:p>
            <a:pPr algn="just"/>
            <a:endParaRPr lang="es-CL" sz="2800" dirty="0"/>
          </a:p>
        </p:txBody>
      </p:sp>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448" y="1777381"/>
            <a:ext cx="2121836" cy="3024335"/>
          </a:xfrm>
          <a:prstGeom prst="rect">
            <a:avLst/>
          </a:prstGeom>
          <a:ln>
            <a:solidFill>
              <a:schemeClr val="tx1"/>
            </a:solidFill>
          </a:ln>
        </p:spPr>
      </p:pic>
    </p:spTree>
    <p:extLst>
      <p:ext uri="{BB962C8B-B14F-4D97-AF65-F5344CB8AC3E}">
        <p14:creationId xmlns:p14="http://schemas.microsoft.com/office/powerpoint/2010/main" val="414129020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arn(inVertical)">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arn(inVertical)">
                                      <p:cBhvr>
                                        <p:cTn id="20" dur="500"/>
                                        <p:tgtEl>
                                          <p:spTgt spid="3">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barn(inVertical)">
                                      <p:cBhvr>
                                        <p:cTn id="25" dur="500"/>
                                        <p:tgtEl>
                                          <p:spTgt spid="3">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Effect transition="in" filter="barn(inVertical)">
                                      <p:cBhvr>
                                        <p:cTn id="30"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2541972" y="697260"/>
            <a:ext cx="5076056" cy="720080"/>
          </a:xfrm>
        </p:spPr>
        <p:txBody>
          <a:bodyPr>
            <a:normAutofit/>
          </a:bodyPr>
          <a:lstStyle/>
          <a:p>
            <a:r>
              <a:rPr lang="es-CL" sz="4000" b="1" i="1" dirty="0">
                <a:solidFill>
                  <a:srgbClr val="C00000"/>
                </a:solidFill>
                <a:effectLst>
                  <a:outerShdw blurRad="38100" dist="38100" dir="2700000" algn="tl">
                    <a:srgbClr val="000000">
                      <a:alpha val="43137"/>
                    </a:srgbClr>
                  </a:outerShdw>
                </a:effectLst>
                <a:latin typeface="Trebuchet MS" panose="020B0603020202020204" pitchFamily="34" charset="0"/>
              </a:rPr>
              <a:t>Tipos de dinero</a:t>
            </a:r>
          </a:p>
        </p:txBody>
      </p:sp>
      <p:sp>
        <p:nvSpPr>
          <p:cNvPr id="3" name="Marcador de contenido 2"/>
          <p:cNvSpPr>
            <a:spLocks noGrp="1"/>
          </p:cNvSpPr>
          <p:nvPr>
            <p:ph idx="1"/>
          </p:nvPr>
        </p:nvSpPr>
        <p:spPr>
          <a:xfrm>
            <a:off x="508000" y="1561356"/>
            <a:ext cx="9144000" cy="3687797"/>
          </a:xfrm>
        </p:spPr>
        <p:txBody>
          <a:bodyPr>
            <a:normAutofit/>
          </a:bodyPr>
          <a:lstStyle/>
          <a:p>
            <a:pPr algn="just">
              <a:buFont typeface="Wingdings" panose="05000000000000000000" pitchFamily="2" charset="2"/>
              <a:buChar char="v"/>
            </a:pPr>
            <a:r>
              <a:rPr lang="es-CL" sz="2000" b="1" dirty="0">
                <a:solidFill>
                  <a:srgbClr val="C00000"/>
                </a:solidFill>
                <a:effectLst>
                  <a:outerShdw blurRad="38100" dist="38100" dir="2700000" algn="tl">
                    <a:srgbClr val="000000">
                      <a:alpha val="43137"/>
                    </a:srgbClr>
                  </a:outerShdw>
                </a:effectLst>
                <a:latin typeface="Trebuchet MS" panose="020B0603020202020204" pitchFamily="34" charset="0"/>
              </a:rPr>
              <a:t>Dinero signo:</a:t>
            </a:r>
            <a:r>
              <a:rPr lang="es-CL" sz="2000" dirty="0">
                <a:latin typeface="Trebuchet MS" panose="020B0603020202020204" pitchFamily="34" charset="0"/>
              </a:rPr>
              <a:t> dinero representado por monedas y billetes fraccionarios, donde el valor del material con el cual se creó este billete es muy inferior al valor como dinero. Las monedas y billetes reciben denominaciones sumamente elevadas en comparación al papel o metal con el que se producen. El valor del dinero signo es otorgado por la entidad que lo respalda y emite.</a:t>
            </a:r>
          </a:p>
          <a:p>
            <a:pPr algn="just">
              <a:buFont typeface="Wingdings" panose="05000000000000000000" pitchFamily="2" charset="2"/>
              <a:buChar char="v"/>
            </a:pPr>
            <a:endParaRPr lang="es-CL" sz="2000" dirty="0">
              <a:latin typeface="Trebuchet MS" panose="020B0603020202020204" pitchFamily="34" charset="0"/>
            </a:endParaRPr>
          </a:p>
          <a:p>
            <a:pPr algn="just">
              <a:buFont typeface="Wingdings" panose="05000000000000000000" pitchFamily="2" charset="2"/>
              <a:buChar char="v"/>
            </a:pPr>
            <a:r>
              <a:rPr lang="es-CL" sz="2000" b="1" dirty="0">
                <a:solidFill>
                  <a:srgbClr val="C00000"/>
                </a:solidFill>
                <a:effectLst>
                  <a:outerShdw blurRad="38100" dist="38100" dir="2700000" algn="tl">
                    <a:srgbClr val="000000">
                      <a:alpha val="43137"/>
                    </a:srgbClr>
                  </a:outerShdw>
                </a:effectLst>
                <a:latin typeface="Trebuchet MS" panose="020B0603020202020204" pitchFamily="34" charset="0"/>
              </a:rPr>
              <a:t>Dinero mercancía:</a:t>
            </a:r>
            <a:r>
              <a:rPr lang="es-CL" sz="2000" dirty="0">
                <a:latin typeface="Trebuchet MS" panose="020B0603020202020204" pitchFamily="34" charset="0"/>
              </a:rPr>
              <a:t> es cuando el dinero puede ser utilizado como mercancía destinada al consumo o al comercio, o bien, para utilizarla como medio de cambio. De una u otra forma, este medio de cambio posee el mismo valor.</a:t>
            </a:r>
          </a:p>
        </p:txBody>
      </p:sp>
    </p:spTree>
    <p:extLst>
      <p:ext uri="{BB962C8B-B14F-4D97-AF65-F5344CB8AC3E}">
        <p14:creationId xmlns:p14="http://schemas.microsoft.com/office/powerpoint/2010/main" val="165800225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08000" y="1458016"/>
            <a:ext cx="9144000" cy="1878472"/>
          </a:xfrm>
        </p:spPr>
        <p:txBody>
          <a:bodyPr>
            <a:noAutofit/>
          </a:bodyPr>
          <a:lstStyle/>
          <a:p>
            <a:pPr algn="just">
              <a:buFont typeface="Wingdings" panose="05000000000000000000" pitchFamily="2" charset="2"/>
              <a:buChar char="v"/>
            </a:pPr>
            <a:r>
              <a:rPr lang="es-CL" sz="2000" b="1" dirty="0">
                <a:solidFill>
                  <a:srgbClr val="C00000"/>
                </a:solidFill>
                <a:effectLst>
                  <a:outerShdw blurRad="38100" dist="38100" dir="2700000" algn="tl">
                    <a:srgbClr val="000000">
                      <a:alpha val="43137"/>
                    </a:srgbClr>
                  </a:outerShdw>
                </a:effectLst>
                <a:latin typeface="Trebuchet MS" panose="020B0603020202020204" pitchFamily="34" charset="0"/>
              </a:rPr>
              <a:t>Dinero de curso legal:</a:t>
            </a:r>
            <a:r>
              <a:rPr lang="es-CL" sz="2000" dirty="0">
                <a:latin typeface="Trebuchet MS" panose="020B0603020202020204" pitchFamily="34" charset="0"/>
              </a:rPr>
              <a:t> es el dinero que un determinado gobierno reconoce como aceptable para cancelar deudas y también como medio de pago.</a:t>
            </a:r>
          </a:p>
          <a:p>
            <a:pPr algn="just">
              <a:buFont typeface="Wingdings" panose="05000000000000000000" pitchFamily="2" charset="2"/>
              <a:buChar char="v"/>
            </a:pPr>
            <a:endParaRPr lang="es-CL" sz="2000" dirty="0">
              <a:latin typeface="Trebuchet MS" panose="020B0603020202020204" pitchFamily="34" charset="0"/>
            </a:endParaRPr>
          </a:p>
          <a:p>
            <a:pPr algn="just">
              <a:buFont typeface="Wingdings" panose="05000000000000000000" pitchFamily="2" charset="2"/>
              <a:buChar char="v"/>
            </a:pPr>
            <a:r>
              <a:rPr lang="es-CL" sz="2000" b="1" dirty="0">
                <a:solidFill>
                  <a:srgbClr val="C00000"/>
                </a:solidFill>
                <a:effectLst>
                  <a:outerShdw blurRad="38100" dist="38100" dir="2700000" algn="tl">
                    <a:srgbClr val="000000">
                      <a:alpha val="43137"/>
                    </a:srgbClr>
                  </a:outerShdw>
                </a:effectLst>
                <a:latin typeface="Trebuchet MS" panose="020B0603020202020204" pitchFamily="34" charset="0"/>
              </a:rPr>
              <a:t>Dinero bancario:</a:t>
            </a:r>
            <a:r>
              <a:rPr lang="es-CL" sz="2000" b="1" dirty="0">
                <a:latin typeface="Trebuchet MS" panose="020B0603020202020204" pitchFamily="34" charset="0"/>
              </a:rPr>
              <a:t> </a:t>
            </a:r>
            <a:r>
              <a:rPr lang="es-CL" sz="2000" dirty="0">
                <a:latin typeface="Trebuchet MS" panose="020B0603020202020204" pitchFamily="34" charset="0"/>
              </a:rPr>
              <a:t>en este caso, el dinero es el que generan los depósitos bancarios y está compuesto por:</a:t>
            </a:r>
          </a:p>
        </p:txBody>
      </p:sp>
      <p:sp>
        <p:nvSpPr>
          <p:cNvPr id="4" name="Título 1"/>
          <p:cNvSpPr>
            <a:spLocks noGrp="1"/>
          </p:cNvSpPr>
          <p:nvPr>
            <p:ph type="title"/>
          </p:nvPr>
        </p:nvSpPr>
        <p:spPr>
          <a:xfrm>
            <a:off x="2541972" y="575116"/>
            <a:ext cx="5076056" cy="792088"/>
          </a:xfrm>
        </p:spPr>
        <p:txBody>
          <a:bodyPr>
            <a:normAutofit/>
          </a:bodyPr>
          <a:lstStyle/>
          <a:p>
            <a:r>
              <a:rPr lang="es-CL" sz="4000" b="1" i="1" dirty="0">
                <a:solidFill>
                  <a:srgbClr val="C00000"/>
                </a:solidFill>
                <a:effectLst>
                  <a:outerShdw blurRad="38100" dist="38100" dir="2700000" algn="tl">
                    <a:srgbClr val="000000">
                      <a:alpha val="43137"/>
                    </a:srgbClr>
                  </a:outerShdw>
                </a:effectLst>
                <a:latin typeface="Trebuchet MS" panose="020B0603020202020204" pitchFamily="34" charset="0"/>
              </a:rPr>
              <a:t>Tipos de dinero</a:t>
            </a:r>
          </a:p>
        </p:txBody>
      </p:sp>
      <p:cxnSp>
        <p:nvCxnSpPr>
          <p:cNvPr id="5" name="Conector recto de flecha 4"/>
          <p:cNvCxnSpPr>
            <a:endCxn id="12" idx="0"/>
          </p:cNvCxnSpPr>
          <p:nvPr/>
        </p:nvCxnSpPr>
        <p:spPr>
          <a:xfrm>
            <a:off x="1767633" y="3649588"/>
            <a:ext cx="507" cy="61046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9" name="Conector recto de flecha 8"/>
          <p:cNvCxnSpPr>
            <a:endCxn id="14" idx="0"/>
          </p:cNvCxnSpPr>
          <p:nvPr/>
        </p:nvCxnSpPr>
        <p:spPr>
          <a:xfrm flipH="1">
            <a:off x="8240251" y="3649588"/>
            <a:ext cx="8102" cy="61046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Conector recto de flecha 10"/>
          <p:cNvCxnSpPr>
            <a:endCxn id="13" idx="0"/>
          </p:cNvCxnSpPr>
          <p:nvPr/>
        </p:nvCxnSpPr>
        <p:spPr>
          <a:xfrm>
            <a:off x="4863975" y="3649588"/>
            <a:ext cx="0" cy="610466"/>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Rectángulo 11"/>
          <p:cNvSpPr/>
          <p:nvPr/>
        </p:nvSpPr>
        <p:spPr>
          <a:xfrm>
            <a:off x="508000" y="4260054"/>
            <a:ext cx="2520280" cy="68567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b="1" i="1" dirty="0">
                <a:solidFill>
                  <a:schemeClr val="bg1"/>
                </a:solidFill>
                <a:effectLst>
                  <a:outerShdw blurRad="38100" dist="38100" dir="2700000" algn="tl">
                    <a:srgbClr val="000000">
                      <a:alpha val="43137"/>
                    </a:srgbClr>
                  </a:outerShdw>
                </a:effectLst>
                <a:latin typeface="Trebuchet MS" panose="020B0603020202020204" pitchFamily="34" charset="0"/>
              </a:rPr>
              <a:t>“depósitos a plazo”</a:t>
            </a:r>
            <a:endParaRPr lang="es-CL" b="1" i="1" dirty="0">
              <a:solidFill>
                <a:schemeClr val="bg1"/>
              </a:solidFill>
              <a:effectLst>
                <a:outerShdw blurRad="38100" dist="38100" dir="2700000" algn="tl">
                  <a:srgbClr val="000000">
                    <a:alpha val="43137"/>
                  </a:srgbClr>
                </a:outerShdw>
              </a:effectLst>
            </a:endParaRPr>
          </a:p>
        </p:txBody>
      </p:sp>
      <p:sp>
        <p:nvSpPr>
          <p:cNvPr id="13" name="Rectángulo 12"/>
          <p:cNvSpPr/>
          <p:nvPr/>
        </p:nvSpPr>
        <p:spPr>
          <a:xfrm>
            <a:off x="3603835" y="4260054"/>
            <a:ext cx="2520280" cy="68567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b="1" i="1" dirty="0">
                <a:solidFill>
                  <a:schemeClr val="bg1"/>
                </a:solidFill>
                <a:effectLst>
                  <a:outerShdw blurRad="38100" dist="38100" dir="2700000" algn="tl">
                    <a:srgbClr val="000000">
                      <a:alpha val="43137"/>
                    </a:srgbClr>
                  </a:outerShdw>
                </a:effectLst>
                <a:latin typeface="Trebuchet MS" panose="020B0603020202020204" pitchFamily="34" charset="0"/>
              </a:rPr>
              <a:t>“depósitos de ahorro”</a:t>
            </a:r>
            <a:endParaRPr lang="es-CL" b="1" i="1" dirty="0">
              <a:solidFill>
                <a:schemeClr val="bg1"/>
              </a:solidFill>
              <a:effectLst>
                <a:outerShdw blurRad="38100" dist="38100" dir="2700000" algn="tl">
                  <a:srgbClr val="000000">
                    <a:alpha val="43137"/>
                  </a:srgbClr>
                </a:outerShdw>
              </a:effectLst>
            </a:endParaRPr>
          </a:p>
        </p:txBody>
      </p:sp>
      <p:sp>
        <p:nvSpPr>
          <p:cNvPr id="14" name="Rectángulo 13"/>
          <p:cNvSpPr/>
          <p:nvPr/>
        </p:nvSpPr>
        <p:spPr>
          <a:xfrm>
            <a:off x="6872099" y="4260054"/>
            <a:ext cx="2736304" cy="685678"/>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b="1" i="1" dirty="0">
                <a:solidFill>
                  <a:schemeClr val="bg1"/>
                </a:solidFill>
                <a:effectLst>
                  <a:outerShdw blurRad="38100" dist="38100" dir="2700000" algn="tl">
                    <a:srgbClr val="000000">
                      <a:alpha val="43137"/>
                    </a:srgbClr>
                  </a:outerShdw>
                </a:effectLst>
                <a:latin typeface="Trebuchet MS" panose="020B0603020202020204" pitchFamily="34" charset="0"/>
              </a:rPr>
              <a:t>“los depósitos a la vista”</a:t>
            </a:r>
            <a:endParaRPr lang="es-CL" b="1" i="1" dirty="0">
              <a:solidFill>
                <a:schemeClr val="bg1"/>
              </a:solidFill>
              <a:effectLst>
                <a:outerShdw blurRad="38100" dist="38100" dir="2700000" algn="tl">
                  <a:srgbClr val="000000">
                    <a:alpha val="43137"/>
                  </a:srgbClr>
                </a:outerShdw>
              </a:effectLst>
            </a:endParaRPr>
          </a:p>
        </p:txBody>
      </p:sp>
      <p:cxnSp>
        <p:nvCxnSpPr>
          <p:cNvPr id="23" name="Conector recto 22"/>
          <p:cNvCxnSpPr/>
          <p:nvPr/>
        </p:nvCxnSpPr>
        <p:spPr>
          <a:xfrm>
            <a:off x="1767633" y="3649588"/>
            <a:ext cx="648072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Flecha abajo 23"/>
          <p:cNvSpPr/>
          <p:nvPr/>
        </p:nvSpPr>
        <p:spPr>
          <a:xfrm>
            <a:off x="4467931" y="3198736"/>
            <a:ext cx="792088" cy="360040"/>
          </a:xfrm>
          <a:prstGeom prst="down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L"/>
          </a:p>
        </p:txBody>
      </p:sp>
    </p:spTree>
    <p:extLst>
      <p:ext uri="{BB962C8B-B14F-4D97-AF65-F5344CB8AC3E}">
        <p14:creationId xmlns:p14="http://schemas.microsoft.com/office/powerpoint/2010/main" val="155497117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24"/>
                                        </p:tgtEl>
                                        <p:attrNameLst>
                                          <p:attrName>style.visibility</p:attrName>
                                        </p:attrNameLst>
                                      </p:cBhvr>
                                      <p:to>
                                        <p:strVal val="visible"/>
                                      </p:to>
                                    </p:set>
                                    <p:animEffect transition="in" filter="circle(in)">
                                      <p:cBhvr>
                                        <p:cTn id="26" dur="2000"/>
                                        <p:tgtEl>
                                          <p:spTgt spid="24"/>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23"/>
                                        </p:tgtEl>
                                        <p:attrNameLst>
                                          <p:attrName>style.visibility</p:attrName>
                                        </p:attrNameLst>
                                      </p:cBhvr>
                                      <p:to>
                                        <p:strVal val="visible"/>
                                      </p:to>
                                    </p:set>
                                    <p:animEffect transition="in" filter="barn(inVertical)">
                                      <p:cBhvr>
                                        <p:cTn id="31" dur="500"/>
                                        <p:tgtEl>
                                          <p:spTgt spid="23"/>
                                        </p:tgtEl>
                                      </p:cBhvr>
                                    </p:animEffect>
                                  </p:childTnLst>
                                </p:cTn>
                              </p:par>
                            </p:childTnLst>
                          </p:cTn>
                        </p:par>
                      </p:childTnLst>
                    </p:cTn>
                  </p:par>
                  <p:par>
                    <p:cTn id="32" fill="hold">
                      <p:stCondLst>
                        <p:cond delay="indefinite"/>
                      </p:stCondLst>
                      <p:childTnLst>
                        <p:par>
                          <p:cTn id="33" fill="hold">
                            <p:stCondLst>
                              <p:cond delay="0"/>
                            </p:stCondLst>
                            <p:childTnLst>
                              <p:par>
                                <p:cTn id="34" presetID="16" presetClass="entr" presetSubtype="21" fill="hold" nodeType="clickEffect">
                                  <p:stCondLst>
                                    <p:cond delay="0"/>
                                  </p:stCondLst>
                                  <p:childTnLst>
                                    <p:set>
                                      <p:cBhvr>
                                        <p:cTn id="35" dur="1" fill="hold">
                                          <p:stCondLst>
                                            <p:cond delay="0"/>
                                          </p:stCondLst>
                                        </p:cTn>
                                        <p:tgtEl>
                                          <p:spTgt spid="5"/>
                                        </p:tgtEl>
                                        <p:attrNameLst>
                                          <p:attrName>style.visibility</p:attrName>
                                        </p:attrNameLst>
                                      </p:cBhvr>
                                      <p:to>
                                        <p:strVal val="visible"/>
                                      </p:to>
                                    </p:set>
                                    <p:animEffect transition="in" filter="barn(inVertical)">
                                      <p:cBhvr>
                                        <p:cTn id="36" dur="500"/>
                                        <p:tgtEl>
                                          <p:spTgt spid="5"/>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wipe(down)">
                                      <p:cBhvr>
                                        <p:cTn id="41" dur="500"/>
                                        <p:tgtEl>
                                          <p:spTgt spid="12"/>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nodeType="click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barn(inVertical)">
                                      <p:cBhvr>
                                        <p:cTn id="46" dur="500"/>
                                        <p:tgtEl>
                                          <p:spTgt spid="11"/>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wipe(down)">
                                      <p:cBhvr>
                                        <p:cTn id="51" dur="500"/>
                                        <p:tgtEl>
                                          <p:spTgt spid="13"/>
                                        </p:tgtEl>
                                      </p:cBhvr>
                                    </p:animEffect>
                                  </p:childTnLst>
                                </p:cTn>
                              </p:par>
                            </p:childTnLst>
                          </p:cTn>
                        </p:par>
                      </p:childTnLst>
                    </p:cTn>
                  </p:par>
                  <p:par>
                    <p:cTn id="52" fill="hold">
                      <p:stCondLst>
                        <p:cond delay="indefinite"/>
                      </p:stCondLst>
                      <p:childTnLst>
                        <p:par>
                          <p:cTn id="53" fill="hold">
                            <p:stCondLst>
                              <p:cond delay="0"/>
                            </p:stCondLst>
                            <p:childTnLst>
                              <p:par>
                                <p:cTn id="54" presetID="16" presetClass="entr" presetSubtype="21" fill="hold" nodeType="clickEffect">
                                  <p:stCondLst>
                                    <p:cond delay="0"/>
                                  </p:stCondLst>
                                  <p:childTnLst>
                                    <p:set>
                                      <p:cBhvr>
                                        <p:cTn id="55" dur="1" fill="hold">
                                          <p:stCondLst>
                                            <p:cond delay="0"/>
                                          </p:stCondLst>
                                        </p:cTn>
                                        <p:tgtEl>
                                          <p:spTgt spid="9"/>
                                        </p:tgtEl>
                                        <p:attrNameLst>
                                          <p:attrName>style.visibility</p:attrName>
                                        </p:attrNameLst>
                                      </p:cBhvr>
                                      <p:to>
                                        <p:strVal val="visible"/>
                                      </p:to>
                                    </p:set>
                                    <p:animEffect transition="in" filter="barn(inVertical)">
                                      <p:cBhvr>
                                        <p:cTn id="56" dur="500"/>
                                        <p:tgtEl>
                                          <p:spTgt spid="9"/>
                                        </p:tgtEl>
                                      </p:cBhvr>
                                    </p:animEffect>
                                  </p:childTnLst>
                                </p:cTn>
                              </p:par>
                            </p:childTnLst>
                          </p:cTn>
                        </p:par>
                      </p:childTnLst>
                    </p:cTn>
                  </p:par>
                  <p:par>
                    <p:cTn id="57" fill="hold">
                      <p:stCondLst>
                        <p:cond delay="indefinite"/>
                      </p:stCondLst>
                      <p:childTnLst>
                        <p:par>
                          <p:cTn id="58" fill="hold">
                            <p:stCondLst>
                              <p:cond delay="0"/>
                            </p:stCondLst>
                            <p:childTnLst>
                              <p:par>
                                <p:cTn id="59" presetID="22" presetClass="entr" presetSubtype="4" fill="hold" grpId="0" nodeType="clickEffect">
                                  <p:stCondLst>
                                    <p:cond delay="0"/>
                                  </p:stCondLst>
                                  <p:childTnLst>
                                    <p:set>
                                      <p:cBhvr>
                                        <p:cTn id="60" dur="1" fill="hold">
                                          <p:stCondLst>
                                            <p:cond delay="0"/>
                                          </p:stCondLst>
                                        </p:cTn>
                                        <p:tgtEl>
                                          <p:spTgt spid="14"/>
                                        </p:tgtEl>
                                        <p:attrNameLst>
                                          <p:attrName>style.visibility</p:attrName>
                                        </p:attrNameLst>
                                      </p:cBhvr>
                                      <p:to>
                                        <p:strVal val="visible"/>
                                      </p:to>
                                    </p:set>
                                    <p:animEffect transition="in" filter="wipe(down)">
                                      <p:cBhvr>
                                        <p:cTn id="61"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P spid="12" grpId="0" animBg="1"/>
      <p:bldP spid="13" grpId="0" animBg="1"/>
      <p:bldP spid="14"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08000" y="1345332"/>
            <a:ext cx="9144000" cy="3960439"/>
          </a:xfrm>
        </p:spPr>
        <p:txBody>
          <a:bodyPr>
            <a:normAutofit/>
          </a:bodyPr>
          <a:lstStyle/>
          <a:p>
            <a:pPr algn="just">
              <a:buFont typeface="Wingdings" panose="05000000000000000000" pitchFamily="2" charset="2"/>
              <a:buChar char="v"/>
            </a:pPr>
            <a:r>
              <a:rPr lang="es-CL" sz="2000" b="1" dirty="0">
                <a:solidFill>
                  <a:srgbClr val="C00000"/>
                </a:solidFill>
                <a:effectLst>
                  <a:outerShdw blurRad="38100" dist="38100" dir="2700000" algn="tl">
                    <a:srgbClr val="000000">
                      <a:alpha val="43137"/>
                    </a:srgbClr>
                  </a:outerShdw>
                </a:effectLst>
                <a:latin typeface="Trebuchet MS" panose="020B0603020202020204" pitchFamily="34" charset="0"/>
              </a:rPr>
              <a:t>Dinero pagaré:</a:t>
            </a:r>
            <a:r>
              <a:rPr lang="es-CL" sz="2000" dirty="0">
                <a:latin typeface="Trebuchet MS" panose="020B0603020202020204" pitchFamily="34" charset="0"/>
              </a:rPr>
              <a:t> este dinero se basa, en la mayoría de los casos, en la deuda de alguna institución de crédito. Los depósitos bancarios a la vista, que se transfieren con cheques, pertenecen a esta clase de dinero. Cuando un individuo firma un cheque, lo que hace es que la deuda sea transferida al banco, quien le dará el dinero al individuo que haya recibido el cheque.</a:t>
            </a:r>
          </a:p>
          <a:p>
            <a:pPr algn="just">
              <a:buFont typeface="Wingdings" panose="05000000000000000000" pitchFamily="2" charset="2"/>
              <a:buChar char="v"/>
            </a:pPr>
            <a:r>
              <a:rPr lang="es-CL" sz="2000" b="1" dirty="0">
                <a:solidFill>
                  <a:srgbClr val="C00000"/>
                </a:solidFill>
                <a:effectLst>
                  <a:outerShdw blurRad="38100" dist="38100" dir="2700000" algn="tl">
                    <a:srgbClr val="000000">
                      <a:alpha val="43137"/>
                    </a:srgbClr>
                  </a:outerShdw>
                </a:effectLst>
                <a:latin typeface="Trebuchet MS" panose="020B0603020202020204" pitchFamily="34" charset="0"/>
              </a:rPr>
              <a:t>Dinero electrónico: </a:t>
            </a:r>
            <a:r>
              <a:rPr lang="es-CL" sz="2000" dirty="0">
                <a:latin typeface="Trebuchet MS" panose="020B0603020202020204" pitchFamily="34" charset="0"/>
              </a:rPr>
              <a:t>este es el dinero que sólo se intercambia electrónicamente, para esto se suelen utilizar el ordenador e internet, es así que el usuario nunca entra en contacto físico con él.</a:t>
            </a:r>
          </a:p>
          <a:p>
            <a:pPr algn="just">
              <a:buFont typeface="Wingdings" panose="05000000000000000000" pitchFamily="2" charset="2"/>
              <a:buChar char="v"/>
            </a:pPr>
            <a:r>
              <a:rPr lang="es-CL" sz="2000" b="1" dirty="0">
                <a:solidFill>
                  <a:srgbClr val="C00000"/>
                </a:solidFill>
                <a:effectLst>
                  <a:outerShdw blurRad="38100" dist="38100" dir="2700000" algn="tl">
                    <a:srgbClr val="000000">
                      <a:alpha val="43137"/>
                    </a:srgbClr>
                  </a:outerShdw>
                </a:effectLst>
                <a:latin typeface="Trebuchet MS" panose="020B0603020202020204" pitchFamily="34" charset="0"/>
              </a:rPr>
              <a:t>Dinero crediticio: </a:t>
            </a:r>
            <a:r>
              <a:rPr lang="es-CL" sz="2000" dirty="0">
                <a:latin typeface="Trebuchet MS" panose="020B0603020202020204" pitchFamily="34" charset="0"/>
              </a:rPr>
              <a:t>este consiste en un papel cuyo emisor puede ser un banco o gobierno y es el que lo avala para pagar en metal su valor equivalente.</a:t>
            </a:r>
          </a:p>
        </p:txBody>
      </p:sp>
      <p:sp>
        <p:nvSpPr>
          <p:cNvPr id="4" name="Título 1"/>
          <p:cNvSpPr>
            <a:spLocks noGrp="1"/>
          </p:cNvSpPr>
          <p:nvPr>
            <p:ph type="title"/>
          </p:nvPr>
        </p:nvSpPr>
        <p:spPr>
          <a:xfrm>
            <a:off x="2541972" y="625252"/>
            <a:ext cx="5076056" cy="720080"/>
          </a:xfrm>
        </p:spPr>
        <p:txBody>
          <a:bodyPr>
            <a:normAutofit/>
          </a:bodyPr>
          <a:lstStyle/>
          <a:p>
            <a:r>
              <a:rPr lang="es-CL" sz="4000" b="1" i="1" dirty="0">
                <a:solidFill>
                  <a:srgbClr val="C00000"/>
                </a:solidFill>
                <a:effectLst>
                  <a:outerShdw blurRad="38100" dist="38100" dir="2700000" algn="tl">
                    <a:srgbClr val="000000">
                      <a:alpha val="43137"/>
                    </a:srgbClr>
                  </a:outerShdw>
                </a:effectLst>
                <a:latin typeface="Trebuchet MS" panose="020B0603020202020204" pitchFamily="34" charset="0"/>
              </a:rPr>
              <a:t>Tipos de dinero</a:t>
            </a:r>
          </a:p>
        </p:txBody>
      </p:sp>
    </p:spTree>
    <p:extLst>
      <p:ext uri="{BB962C8B-B14F-4D97-AF65-F5344CB8AC3E}">
        <p14:creationId xmlns:p14="http://schemas.microsoft.com/office/powerpoint/2010/main" val="34181114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3478076" y="553332"/>
            <a:ext cx="3203848" cy="780257"/>
          </a:xfrm>
        </p:spPr>
        <p:txBody>
          <a:bodyPr>
            <a:normAutofit/>
          </a:bodyPr>
          <a:lstStyle/>
          <a:p>
            <a:r>
              <a:rPr lang="es-CL" sz="4000" b="1" i="1" dirty="0">
                <a:solidFill>
                  <a:srgbClr val="C00000"/>
                </a:solidFill>
                <a:effectLst>
                  <a:outerShdw blurRad="38100" dist="38100" dir="2700000" algn="tl">
                    <a:srgbClr val="000000">
                      <a:alpha val="43137"/>
                    </a:srgbClr>
                  </a:outerShdw>
                </a:effectLst>
                <a:latin typeface="Trebuchet MS" panose="020B0603020202020204" pitchFamily="34" charset="0"/>
              </a:rPr>
              <a:t>Créditos</a:t>
            </a:r>
            <a:endParaRPr lang="es-CL" b="1" i="1" dirty="0">
              <a:solidFill>
                <a:srgbClr val="C00000"/>
              </a:solidFill>
              <a:effectLst>
                <a:outerShdw blurRad="38100" dist="38100" dir="2700000" algn="tl">
                  <a:srgbClr val="000000">
                    <a:alpha val="43137"/>
                  </a:srgbClr>
                </a:outerShdw>
              </a:effectLst>
              <a:latin typeface="Trebuchet MS" panose="020B0603020202020204" pitchFamily="34" charset="0"/>
            </a:endParaRPr>
          </a:p>
        </p:txBody>
      </p:sp>
      <p:sp>
        <p:nvSpPr>
          <p:cNvPr id="3" name="Marcador de contenido 2"/>
          <p:cNvSpPr>
            <a:spLocks noGrp="1"/>
          </p:cNvSpPr>
          <p:nvPr>
            <p:ph idx="1"/>
          </p:nvPr>
        </p:nvSpPr>
        <p:spPr/>
        <p:txBody>
          <a:bodyPr>
            <a:noAutofit/>
          </a:bodyPr>
          <a:lstStyle/>
          <a:p>
            <a:pPr algn="just">
              <a:buFont typeface="Wingdings" panose="05000000000000000000" pitchFamily="2" charset="2"/>
              <a:buChar char="v"/>
            </a:pPr>
            <a:r>
              <a:rPr lang="es-CL" sz="2000" dirty="0">
                <a:latin typeface="Trebuchet MS" panose="020B0603020202020204" pitchFamily="34" charset="0"/>
              </a:rPr>
              <a:t>El crédito es un préstamo en dinero que un banco, financiera, caja de compensación, cooperativas u otra </a:t>
            </a:r>
            <a:r>
              <a:rPr lang="es-CL" sz="1900" dirty="0">
                <a:latin typeface="Trebuchet MS" panose="020B0603020202020204" pitchFamily="34" charset="0"/>
              </a:rPr>
              <a:t>entidad</a:t>
            </a:r>
            <a:r>
              <a:rPr lang="es-CL" sz="2000" dirty="0">
                <a:latin typeface="Trebuchet MS" panose="020B0603020202020204" pitchFamily="34" charset="0"/>
              </a:rPr>
              <a:t> </a:t>
            </a:r>
            <a:r>
              <a:rPr lang="es-CL" sz="1900" dirty="0">
                <a:latin typeface="Trebuchet MS" panose="020B0603020202020204" pitchFamily="34" charset="0"/>
              </a:rPr>
              <a:t>económica</a:t>
            </a:r>
            <a:r>
              <a:rPr lang="es-CL" sz="2000" dirty="0">
                <a:latin typeface="Trebuchet MS" panose="020B0603020202020204" pitchFamily="34" charset="0"/>
              </a:rPr>
              <a:t> </a:t>
            </a:r>
            <a:r>
              <a:rPr lang="es-CL" sz="1900" dirty="0">
                <a:latin typeface="Trebuchet MS" panose="020B0603020202020204" pitchFamily="34" charset="0"/>
              </a:rPr>
              <a:t>otorga</a:t>
            </a:r>
            <a:r>
              <a:rPr lang="es-CL" sz="2000" dirty="0">
                <a:latin typeface="Trebuchet MS" panose="020B0603020202020204" pitchFamily="34" charset="0"/>
              </a:rPr>
              <a:t> a sus clientes.</a:t>
            </a:r>
          </a:p>
          <a:p>
            <a:pPr algn="just">
              <a:buFont typeface="Wingdings" panose="05000000000000000000" pitchFamily="2" charset="2"/>
              <a:buChar char="v"/>
            </a:pPr>
            <a:r>
              <a:rPr lang="es-CL" sz="2000" dirty="0">
                <a:latin typeface="Trebuchet MS" panose="020B0603020202020204" pitchFamily="34" charset="0"/>
              </a:rPr>
              <a:t>El compromiso del cliente es devolver dicho préstamo en forma gradual por medio del pago de cuotas o también en un solo pago y con un interés adicional que compensen a la entidad prestamista.</a:t>
            </a:r>
          </a:p>
          <a:p>
            <a:pPr algn="just">
              <a:buFont typeface="Wingdings" panose="05000000000000000000" pitchFamily="2" charset="2"/>
              <a:buChar char="v"/>
            </a:pPr>
            <a:r>
              <a:rPr lang="es-CL" sz="2000" dirty="0">
                <a:latin typeface="Trebuchet MS" panose="020B0603020202020204" pitchFamily="34" charset="0"/>
              </a:rPr>
              <a:t>Si bien, cualquier persona puede tener acceso a un crédito, ésta debe contar con una serie de requisitos impuestos por la entidad prestamista. Entre los más importantes encontramos:</a:t>
            </a:r>
          </a:p>
          <a:p>
            <a:pPr marL="0" indent="0" algn="just">
              <a:buNone/>
            </a:pPr>
            <a:r>
              <a:rPr lang="es-CL" sz="2000" i="1" dirty="0">
                <a:solidFill>
                  <a:srgbClr val="C00000"/>
                </a:solidFill>
                <a:latin typeface="Trebuchet MS" panose="020B0603020202020204" pitchFamily="34" charset="0"/>
              </a:rPr>
              <a:t>-Contar con antecedentes comerciales y crediticios adecuados.</a:t>
            </a:r>
          </a:p>
          <a:p>
            <a:pPr marL="0" indent="0" algn="just">
              <a:buNone/>
            </a:pPr>
            <a:r>
              <a:rPr lang="es-CL" sz="2000" i="1" dirty="0">
                <a:solidFill>
                  <a:srgbClr val="C00000"/>
                </a:solidFill>
                <a:latin typeface="Trebuchet MS" panose="020B0603020202020204" pitchFamily="34" charset="0"/>
              </a:rPr>
              <a:t>-Demostrar ingresos actuales y posteriores que le permitan atender la deuda adquirida.</a:t>
            </a:r>
          </a:p>
        </p:txBody>
      </p:sp>
    </p:spTree>
    <p:extLst>
      <p:ext uri="{BB962C8B-B14F-4D97-AF65-F5344CB8AC3E}">
        <p14:creationId xmlns:p14="http://schemas.microsoft.com/office/powerpoint/2010/main" val="3591766817"/>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grpId="0" nodeType="clickEffect">
                                  <p:stCondLst>
                                    <p:cond delay="0"/>
                                  </p:stCondLst>
                                  <p:childTnLst>
                                    <p:set>
                                      <p:cBhvr>
                                        <p:cTn id="35" dur="1" fill="hold">
                                          <p:stCondLst>
                                            <p:cond delay="0"/>
                                          </p:stCondLst>
                                        </p:cTn>
                                        <p:tgtEl>
                                          <p:spTgt spid="3">
                                            <p:txEl>
                                              <p:pRg st="4" end="4"/>
                                            </p:txEl>
                                          </p:spTgt>
                                        </p:tgtEl>
                                        <p:attrNameLst>
                                          <p:attrName>style.visibility</p:attrName>
                                        </p:attrNameLst>
                                      </p:cBhvr>
                                      <p:to>
                                        <p:strVal val="visible"/>
                                      </p:to>
                                    </p:set>
                                    <p:anim calcmode="lin" valueType="num">
                                      <p:cBhvr additive="base">
                                        <p:cTn id="36"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ítulo 1"/>
          <p:cNvSpPr>
            <a:spLocks noGrp="1"/>
          </p:cNvSpPr>
          <p:nvPr>
            <p:ph type="title"/>
          </p:nvPr>
        </p:nvSpPr>
        <p:spPr>
          <a:xfrm>
            <a:off x="759520" y="481236"/>
            <a:ext cx="8748464" cy="918028"/>
          </a:xfrm>
        </p:spPr>
        <p:txBody>
          <a:bodyPr>
            <a:normAutofit/>
          </a:bodyPr>
          <a:lstStyle/>
          <a:p>
            <a:r>
              <a:rPr lang="es-CL" sz="4000" b="1" i="1" dirty="0">
                <a:solidFill>
                  <a:srgbClr val="C00000"/>
                </a:solidFill>
                <a:effectLst>
                  <a:outerShdw blurRad="38100" dist="38100" dir="2700000" algn="tl">
                    <a:srgbClr val="000000">
                      <a:alpha val="43137"/>
                    </a:srgbClr>
                  </a:outerShdw>
                </a:effectLst>
                <a:latin typeface="Trebuchet MS" panose="020B0603020202020204" pitchFamily="34" charset="0"/>
              </a:rPr>
              <a:t>¿Qué puedo hacer con mi crédito?</a:t>
            </a:r>
          </a:p>
        </p:txBody>
      </p:sp>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rot="21196164">
            <a:off x="321775" y="1563486"/>
            <a:ext cx="2880320" cy="2529738"/>
          </a:xfrm>
          <a:ln>
            <a:solidFill>
              <a:schemeClr val="tx1"/>
            </a:solidFill>
          </a:ln>
        </p:spPr>
      </p:pic>
      <p:pic>
        <p:nvPicPr>
          <p:cNvPr id="5" name="Imagen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59926">
            <a:off x="3715955" y="1521633"/>
            <a:ext cx="6264696" cy="3546468"/>
          </a:xfrm>
          <a:prstGeom prst="rect">
            <a:avLst/>
          </a:prstGeom>
          <a:ln>
            <a:solidFill>
              <a:schemeClr val="tx1"/>
            </a:solidFill>
          </a:ln>
        </p:spPr>
      </p:pic>
      <p:sp>
        <p:nvSpPr>
          <p:cNvPr id="6" name="Rectángulo 5"/>
          <p:cNvSpPr/>
          <p:nvPr/>
        </p:nvSpPr>
        <p:spPr>
          <a:xfrm rot="21221714">
            <a:off x="601933" y="4254473"/>
            <a:ext cx="2830867" cy="836960"/>
          </a:xfrm>
          <a:prstGeom prst="rect">
            <a:avLst/>
          </a:prstGeom>
          <a:solidFill>
            <a:schemeClr val="accent3">
              <a:lumMod val="20000"/>
              <a:lumOff val="80000"/>
            </a:schemeClr>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L" b="1" i="1" dirty="0">
                <a:solidFill>
                  <a:schemeClr val="tx1"/>
                </a:solidFill>
                <a:effectLst>
                  <a:outerShdw blurRad="38100" dist="38100" dir="2700000" algn="tl">
                    <a:srgbClr val="000000">
                      <a:alpha val="43137"/>
                    </a:srgbClr>
                  </a:outerShdw>
                </a:effectLst>
              </a:rPr>
              <a:t>¡Ojo con endeudarse más de la cuenta!</a:t>
            </a:r>
          </a:p>
        </p:txBody>
      </p:sp>
    </p:spTree>
    <p:extLst>
      <p:ext uri="{BB962C8B-B14F-4D97-AF65-F5344CB8AC3E}">
        <p14:creationId xmlns:p14="http://schemas.microsoft.com/office/powerpoint/2010/main" val="101835321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circle(in)">
                                      <p:cBhvr>
                                        <p:cTn id="12" dur="2000"/>
                                        <p:tgtEl>
                                          <p:spTgt spid="4"/>
                                        </p:tgtEl>
                                      </p:cBhvr>
                                    </p:animEffect>
                                  </p:childTnLst>
                                </p:cTn>
                              </p:par>
                              <p:par>
                                <p:cTn id="13" presetID="6" presetClass="entr" presetSubtype="16"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circle(in)">
                                      <p:cBhvr>
                                        <p:cTn id="15" dur="20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25" presetClass="entr" presetSubtype="0"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 calcmode="lin" valueType="num">
                                      <p:cBhvr>
                                        <p:cTn id="20" dur="500" decel="50000" fill="hold">
                                          <p:stCondLst>
                                            <p:cond delay="0"/>
                                          </p:stCondLst>
                                        </p:cTn>
                                        <p:tgtEl>
                                          <p:spTgt spid="6"/>
                                        </p:tgtEl>
                                        <p:attrNameLst>
                                          <p:attrName>style.rotation</p:attrName>
                                        </p:attrNameLst>
                                      </p:cBhvr>
                                      <p:tavLst>
                                        <p:tav tm="0">
                                          <p:val>
                                            <p:fltVal val="-90"/>
                                          </p:val>
                                        </p:tav>
                                        <p:tav tm="100000">
                                          <p:val>
                                            <p:fltVal val="0"/>
                                          </p:val>
                                        </p:tav>
                                      </p:tavLst>
                                    </p:anim>
                                    <p:anim calcmode="lin" valueType="num">
                                      <p:cBhvr>
                                        <p:cTn id="21" dur="500" decel="50000" fill="hold">
                                          <p:stCondLst>
                                            <p:cond delay="0"/>
                                          </p:stCondLst>
                                        </p:cTn>
                                        <p:tgtEl>
                                          <p:spTgt spid="6"/>
                                        </p:tgtEl>
                                        <p:attrNameLst>
                                          <p:attrName>ppt_w</p:attrName>
                                        </p:attrNameLst>
                                      </p:cBhvr>
                                      <p:tavLst>
                                        <p:tav tm="0">
                                          <p:val>
                                            <p:strVal val="#ppt_w"/>
                                          </p:val>
                                        </p:tav>
                                        <p:tav tm="100000">
                                          <p:val>
                                            <p:strVal val="#ppt_w*.05"/>
                                          </p:val>
                                        </p:tav>
                                      </p:tavLst>
                                    </p:anim>
                                    <p:anim calcmode="lin" valueType="num">
                                      <p:cBhvr>
                                        <p:cTn id="22" dur="500" accel="50000" fill="hold">
                                          <p:stCondLst>
                                            <p:cond delay="500"/>
                                          </p:stCondLst>
                                        </p:cTn>
                                        <p:tgtEl>
                                          <p:spTgt spid="6"/>
                                        </p:tgtEl>
                                        <p:attrNameLst>
                                          <p:attrName>ppt_w</p:attrName>
                                        </p:attrNameLst>
                                      </p:cBhvr>
                                      <p:tavLst>
                                        <p:tav tm="0">
                                          <p:val>
                                            <p:strVal val="#ppt_w*.05"/>
                                          </p:val>
                                        </p:tav>
                                        <p:tav tm="100000">
                                          <p:val>
                                            <p:strVal val="#ppt_w"/>
                                          </p:val>
                                        </p:tav>
                                      </p:tavLst>
                                    </p:anim>
                                    <p:anim calcmode="lin" valueType="num">
                                      <p:cBhvr>
                                        <p:cTn id="23" dur="1000" fill="hold"/>
                                        <p:tgtEl>
                                          <p:spTgt spid="6"/>
                                        </p:tgtEl>
                                        <p:attrNameLst>
                                          <p:attrName>ppt_h</p:attrName>
                                        </p:attrNameLst>
                                      </p:cBhvr>
                                      <p:tavLst>
                                        <p:tav tm="0">
                                          <p:val>
                                            <p:strVal val="#ppt_h"/>
                                          </p:val>
                                        </p:tav>
                                        <p:tav tm="100000">
                                          <p:val>
                                            <p:strVal val="#ppt_h"/>
                                          </p:val>
                                        </p:tav>
                                      </p:tavLst>
                                    </p:anim>
                                    <p:anim calcmode="lin" valueType="num">
                                      <p:cBhvr>
                                        <p:cTn id="24" dur="500" decel="50000" fill="hold">
                                          <p:stCondLst>
                                            <p:cond delay="0"/>
                                          </p:stCondLst>
                                        </p:cTn>
                                        <p:tgtEl>
                                          <p:spTgt spid="6"/>
                                        </p:tgtEl>
                                        <p:attrNameLst>
                                          <p:attrName>ppt_x</p:attrName>
                                        </p:attrNameLst>
                                      </p:cBhvr>
                                      <p:tavLst>
                                        <p:tav tm="0">
                                          <p:val>
                                            <p:strVal val="#ppt_x+.4"/>
                                          </p:val>
                                        </p:tav>
                                        <p:tav tm="100000">
                                          <p:val>
                                            <p:strVal val="#ppt_x"/>
                                          </p:val>
                                        </p:tav>
                                      </p:tavLst>
                                    </p:anim>
                                    <p:anim calcmode="lin" valueType="num">
                                      <p:cBhvr>
                                        <p:cTn id="25" dur="500" decel="50000" fill="hold">
                                          <p:stCondLst>
                                            <p:cond delay="0"/>
                                          </p:stCondLst>
                                        </p:cTn>
                                        <p:tgtEl>
                                          <p:spTgt spid="6"/>
                                        </p:tgtEl>
                                        <p:attrNameLst>
                                          <p:attrName>ppt_y</p:attrName>
                                        </p:attrNameLst>
                                      </p:cBhvr>
                                      <p:tavLst>
                                        <p:tav tm="0">
                                          <p:val>
                                            <p:strVal val="#ppt_y-.2"/>
                                          </p:val>
                                        </p:tav>
                                        <p:tav tm="100000">
                                          <p:val>
                                            <p:strVal val="#ppt_y+.1"/>
                                          </p:val>
                                        </p:tav>
                                      </p:tavLst>
                                    </p:anim>
                                    <p:anim calcmode="lin" valueType="num">
                                      <p:cBhvr>
                                        <p:cTn id="26" dur="500" accel="50000" fill="hold">
                                          <p:stCondLst>
                                            <p:cond delay="500"/>
                                          </p:stCondLst>
                                        </p:cTn>
                                        <p:tgtEl>
                                          <p:spTgt spid="6"/>
                                        </p:tgtEl>
                                        <p:attrNameLst>
                                          <p:attrName>ppt_y</p:attrName>
                                        </p:attrNameLst>
                                      </p:cBhvr>
                                      <p:tavLst>
                                        <p:tav tm="0">
                                          <p:val>
                                            <p:strVal val="#ppt_y+.1"/>
                                          </p:val>
                                        </p:tav>
                                        <p:tav tm="100000">
                                          <p:val>
                                            <p:strVal val="#ppt_y"/>
                                          </p:val>
                                        </p:tav>
                                      </p:tavLst>
                                    </p:anim>
                                    <p:animEffect transition="in" filter="fade">
                                      <p:cBhvr>
                                        <p:cTn id="27" dur="1000" decel="50000">
                                          <p:stCondLst>
                                            <p:cond delay="0"/>
                                          </p:stCondLst>
                                        </p:cTn>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animBg="1"/>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508000" y="1777380"/>
            <a:ext cx="9144000" cy="3528392"/>
          </a:xfrm>
        </p:spPr>
        <p:txBody>
          <a:bodyPr>
            <a:normAutofit/>
          </a:bodyPr>
          <a:lstStyle/>
          <a:p>
            <a:pPr algn="just">
              <a:buFont typeface="Wingdings" panose="05000000000000000000" pitchFamily="2" charset="2"/>
              <a:buChar char="v"/>
            </a:pPr>
            <a:r>
              <a:rPr lang="es-CL" sz="2000" dirty="0">
                <a:latin typeface="Trebuchet MS" panose="020B0603020202020204" pitchFamily="34" charset="0"/>
              </a:rPr>
              <a:t>La cuenta corriente bancaria es un contrato entre una persona o empresa y un Banco, donde el primero deposita dinero en el segundo.</a:t>
            </a:r>
          </a:p>
          <a:p>
            <a:pPr algn="just">
              <a:buFont typeface="Wingdings" panose="05000000000000000000" pitchFamily="2" charset="2"/>
              <a:buChar char="v"/>
            </a:pPr>
            <a:r>
              <a:rPr lang="es-CL" sz="2000" dirty="0">
                <a:latin typeface="Trebuchet MS" panose="020B0603020202020204" pitchFamily="34" charset="0"/>
              </a:rPr>
              <a:t>El dinero de una cuenta corriente se puede girar con cheques, a través de un cajero automático, transferencias electrónicas por medio del sitio web y pagos con tarjeta de débito.</a:t>
            </a:r>
          </a:p>
          <a:p>
            <a:pPr algn="just">
              <a:buFont typeface="Wingdings" panose="05000000000000000000" pitchFamily="2" charset="2"/>
              <a:buChar char="v"/>
            </a:pPr>
            <a:r>
              <a:rPr lang="es-CL" sz="2000" dirty="0">
                <a:latin typeface="Trebuchet MS" panose="020B0603020202020204" pitchFamily="34" charset="0"/>
              </a:rPr>
              <a:t>El contrato obliga al banco a realizar los pagos correspondientes y al cliente a mantener dinero en su cuenta.</a:t>
            </a:r>
          </a:p>
          <a:p>
            <a:pPr algn="just">
              <a:buFont typeface="Wingdings" panose="05000000000000000000" pitchFamily="2" charset="2"/>
              <a:buChar char="v"/>
            </a:pPr>
            <a:r>
              <a:rPr lang="es-CL" sz="2000" dirty="0">
                <a:latin typeface="Trebuchet MS" panose="020B0603020202020204" pitchFamily="34" charset="0"/>
              </a:rPr>
              <a:t>Generalmente asociada a la cuenta corriente hay una línea de crédito, la cual otorga el dinero para un pago cuando este no se encuentra en la cuenta corriente.</a:t>
            </a:r>
          </a:p>
        </p:txBody>
      </p:sp>
      <p:pic>
        <p:nvPicPr>
          <p:cNvPr id="3074" name="Picture 2" descr="Resultado de imagen para cuenta corrien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135784" y="481236"/>
            <a:ext cx="5544616" cy="1152127"/>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60069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wipe(down)">
                                      <p:cBhvr>
                                        <p:cTn id="7" dur="500"/>
                                        <p:tgtEl>
                                          <p:spTgt spid="3074"/>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 calcmode="lin" valueType="num">
                                      <p:cBhvr additive="base">
                                        <p:cTn id="12"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 calcmode="lin" valueType="num">
                                      <p:cBhvr additive="base">
                                        <p:cTn id="18"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additive="base">
                                        <p:cTn id="24"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 calcmode="lin" valueType="num">
                                      <p:cBhvr additive="base">
                                        <p:cTn id="30"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e Office">
  <a:themeElements>
    <a:clrScheme name="Azul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Organic</Template>
  <TotalTime>1546</TotalTime>
  <Words>1422</Words>
  <Application>Microsoft Office PowerPoint</Application>
  <PresentationFormat>Personalizado</PresentationFormat>
  <Paragraphs>75</Paragraphs>
  <Slides>20</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20</vt:i4>
      </vt:variant>
    </vt:vector>
  </HeadingPairs>
  <TitlesOfParts>
    <vt:vector size="26" baseType="lpstr">
      <vt:lpstr>AR BLANCA</vt:lpstr>
      <vt:lpstr>Arial</vt:lpstr>
      <vt:lpstr>Calibri</vt:lpstr>
      <vt:lpstr>Trebuchet MS</vt:lpstr>
      <vt:lpstr>Wingdings</vt:lpstr>
      <vt:lpstr>Tema de Office</vt:lpstr>
      <vt:lpstr>SISTEMA FINANCIERO</vt:lpstr>
      <vt:lpstr>¿Qué es el Dinero?</vt:lpstr>
      <vt:lpstr>El dinero y sus funciones</vt:lpstr>
      <vt:lpstr>Tipos de dinero</vt:lpstr>
      <vt:lpstr>Tipos de dinero</vt:lpstr>
      <vt:lpstr>Tipos de dinero</vt:lpstr>
      <vt:lpstr>Créditos</vt:lpstr>
      <vt:lpstr>¿Qué puedo hacer con mi crédito?</vt:lpstr>
      <vt:lpstr>Presentación de PowerPoint</vt:lpstr>
      <vt:lpstr>Tarjeta de Débito</vt:lpstr>
      <vt:lpstr>Línea de Crédito</vt:lpstr>
      <vt:lpstr>Siga la línea, pero “ojo”, recuerde pagar a tiempo.</vt:lpstr>
      <vt:lpstr>Tarjetas de Créditos</vt:lpstr>
      <vt:lpstr>¿Con cuál de todas mis tarjetas de crédito puedo pagar?</vt:lpstr>
      <vt:lpstr>Cuentas de ahorro: (Libretas de ahorro)</vt:lpstr>
      <vt:lpstr>Algunos tipos de Cuentas de Ahorro:</vt:lpstr>
      <vt:lpstr>Cajas Vecinas</vt:lpstr>
      <vt:lpstr>Presentación de PowerPoint</vt:lpstr>
      <vt:lpstr>Acciones en la bolsa</vt:lpstr>
      <vt:lpstr>Bolsa de Valores – Santiago de Chile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Mi Aula</dc:creator>
  <cp:lastModifiedBy>Alejandro Godoy Arancibia</cp:lastModifiedBy>
  <cp:revision>66</cp:revision>
  <dcterms:created xsi:type="dcterms:W3CDTF">2017-05-22T18:00:54Z</dcterms:created>
  <dcterms:modified xsi:type="dcterms:W3CDTF">2020-03-27T02:44:02Z</dcterms:modified>
</cp:coreProperties>
</file>