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22"/>
  </p:notesMasterIdLst>
  <p:sldIdLst>
    <p:sldId id="262" r:id="rId2"/>
    <p:sldId id="279" r:id="rId3"/>
    <p:sldId id="290" r:id="rId4"/>
    <p:sldId id="280" r:id="rId5"/>
    <p:sldId id="281" r:id="rId6"/>
    <p:sldId id="298" r:id="rId7"/>
    <p:sldId id="291" r:id="rId8"/>
    <p:sldId id="282" r:id="rId9"/>
    <p:sldId id="283" r:id="rId10"/>
    <p:sldId id="284" r:id="rId11"/>
    <p:sldId id="292" r:id="rId12"/>
    <p:sldId id="285" r:id="rId13"/>
    <p:sldId id="293" r:id="rId14"/>
    <p:sldId id="286" r:id="rId15"/>
    <p:sldId id="294" r:id="rId16"/>
    <p:sldId id="287" r:id="rId17"/>
    <p:sldId id="295" r:id="rId18"/>
    <p:sldId id="288" r:id="rId19"/>
    <p:sldId id="296" r:id="rId20"/>
    <p:sldId id="29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3716" autoAdjust="0"/>
  </p:normalViewPr>
  <p:slideViewPr>
    <p:cSldViewPr snapToGrid="0">
      <p:cViewPr varScale="1">
        <p:scale>
          <a:sx n="69" d="100"/>
          <a:sy n="69"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B5F99-6E31-4D4F-8A5D-9A1CFA56D681}" type="datetimeFigureOut">
              <a:rPr lang="es-CL" smtClean="0"/>
              <a:t>17-03-2020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0D80D-2CD0-47D1-A9D1-C19AC663A493}" type="slidenum">
              <a:rPr lang="es-CL" smtClean="0"/>
              <a:t>‹Nº›</a:t>
            </a:fld>
            <a:endParaRPr lang="es-CL"/>
          </a:p>
        </p:txBody>
      </p:sp>
    </p:spTree>
    <p:extLst>
      <p:ext uri="{BB962C8B-B14F-4D97-AF65-F5344CB8AC3E}">
        <p14:creationId xmlns:p14="http://schemas.microsoft.com/office/powerpoint/2010/main" val="125403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7"/>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955698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020326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06375"/>
            <a:ext cx="2743200" cy="4387850"/>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600" y="206375"/>
            <a:ext cx="8026400" cy="43878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08327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152400"/>
            <a:ext cx="9160933" cy="1600200"/>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914400" y="1828800"/>
            <a:ext cx="5029200" cy="3657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6146800" y="1828800"/>
            <a:ext cx="5029200" cy="1752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6146800" y="3733800"/>
            <a:ext cx="5029200" cy="1752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Rectangle 5"/>
          <p:cNvSpPr>
            <a:spLocks noGrp="1" noChangeArrowheads="1"/>
          </p:cNvSpPr>
          <p:nvPr>
            <p:ph type="dt" sz="half" idx="10"/>
          </p:nvPr>
        </p:nvSpPr>
        <p:spPr/>
        <p:txBody>
          <a:bodyPr/>
          <a:lstStyle>
            <a:lvl1pPr>
              <a:defRPr/>
            </a:lvl1pPr>
          </a:lstStyle>
          <a:p>
            <a:fld id="{B61BEF0D-F0BB-DE4B-95CE-6DB70DBA9567}" type="datetimeFigureOut">
              <a:rPr lang="en-US" smtClean="0"/>
              <a:pPr/>
              <a:t>3/17/2020</a:t>
            </a:fld>
            <a:endParaRPr lang="en-US" dirty="0"/>
          </a:p>
        </p:txBody>
      </p:sp>
      <p:sp>
        <p:nvSpPr>
          <p:cNvPr id="7" name="Rectangle 6"/>
          <p:cNvSpPr>
            <a:spLocks noGrp="1" noChangeArrowheads="1"/>
          </p:cNvSpPr>
          <p:nvPr>
            <p:ph type="ftr" sz="quarter" idx="11"/>
          </p:nvPr>
        </p:nvSpPr>
        <p:spPr/>
        <p:txBody>
          <a:bodyPr/>
          <a:lstStyle>
            <a:lvl1pPr>
              <a:defRPr/>
            </a:lvl1pPr>
          </a:lstStyle>
          <a:p>
            <a:endParaRPr lang="en-US" dirty="0"/>
          </a:p>
        </p:txBody>
      </p:sp>
      <p:sp>
        <p:nvSpPr>
          <p:cNvPr id="8" name="Rectangle 7"/>
          <p:cNvSpPr>
            <a:spLocks noGrp="1" noChangeArrowheads="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713938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592776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2"/>
            <a:ext cx="10363200" cy="1362074"/>
          </a:xfrm>
        </p:spPr>
        <p:txBody>
          <a:bodyPr anchor="t"/>
          <a:lstStyle>
            <a:lvl1pPr algn="l">
              <a:defRPr sz="48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856172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600" y="1200150"/>
            <a:ext cx="5384800" cy="339407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7600" y="1200150"/>
            <a:ext cx="5384800" cy="3394075"/>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717640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9"/>
            <a:ext cx="10972800" cy="1143000"/>
          </a:xfr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70"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0"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337978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814880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65227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49"/>
            <a:ext cx="4011084" cy="1162051"/>
          </a:xfrm>
        </p:spPr>
        <p:txBody>
          <a:bodyPr anchor="b"/>
          <a:lstStyle>
            <a:lvl1pPr algn="l">
              <a:defRPr sz="24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3" y="273052"/>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3" y="1435102"/>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333631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4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
              <a:t>Haga clic en el icono para agregar una imagen</a:t>
            </a:r>
            <a:endParaRPr lang="es-CL"/>
          </a:p>
        </p:txBody>
      </p:sp>
      <p:sp>
        <p:nvSpPr>
          <p:cNvPr id="4" name="3 Marcador de texto"/>
          <p:cNvSpPr>
            <a:spLocks noGrp="1"/>
          </p:cNvSpPr>
          <p:nvPr>
            <p:ph type="body" sz="half" idx="2"/>
          </p:nvPr>
        </p:nvSpPr>
        <p:spPr>
          <a:xfrm>
            <a:off x="2389717" y="5367339"/>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05456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B61BEF0D-F0BB-DE4B-95CE-6DB70DBA9567}" type="datetimeFigureOut">
              <a:rPr lang="en-US" smtClean="0"/>
              <a:pPr/>
              <a:t>3/17/2020</a:t>
            </a:fld>
            <a:endParaRPr lang="en-US" dirty="0"/>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043691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s-CL"/>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78561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800" b="1" i="1" dirty="0">
                <a:solidFill>
                  <a:schemeClr val="tx1"/>
                </a:solidFill>
                <a:latin typeface="Cooper Black" panose="0208090404030B020404" pitchFamily="18" charset="0"/>
              </a:rPr>
              <a:t>LA DICTADURA MILITAR EN CHILE 1973 -1990</a:t>
            </a:r>
          </a:p>
        </p:txBody>
      </p:sp>
      <p:sp>
        <p:nvSpPr>
          <p:cNvPr id="3" name="Rectángulo 2"/>
          <p:cNvSpPr/>
          <p:nvPr/>
        </p:nvSpPr>
        <p:spPr>
          <a:xfrm>
            <a:off x="0" y="5737538"/>
            <a:ext cx="12192000" cy="112046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40" name="Picture 16" descr="https://upload.wikimedia.org/wikipedia/commons/a/ad/BNC-Junta_Militar_Chile_19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332" y="785612"/>
            <a:ext cx="7212169" cy="4951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para logo del ejercito de ch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70419"/>
            <a:ext cx="1801651" cy="17176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logo de la armada de ch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996" y="4584879"/>
            <a:ext cx="1619659" cy="227312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ultado de imagen para dictadura militar en chile 1973 a 19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9502" y="785611"/>
            <a:ext cx="2652497" cy="490993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upload.wikimedia.org/wikipedia/commons/9/9f/Chile_quema_libros_197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04124"/>
            <a:ext cx="2327331" cy="49334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Resultado de imagen para logo de la fuerza aerea de chi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6997" y="4494727"/>
            <a:ext cx="1641850" cy="23260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Resultado de imagen para logo de carabineros de chi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2502" y="5218132"/>
            <a:ext cx="1801651" cy="167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096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48881"/>
            <a:ext cx="10972800" cy="781429"/>
          </a:xfrm>
          <a:solidFill>
            <a:schemeClr val="bg1">
              <a:lumMod val="65000"/>
            </a:schemeClr>
          </a:solidFill>
          <a:ln>
            <a:solidFill>
              <a:schemeClr val="bg1">
                <a:lumMod val="65000"/>
              </a:schemeClr>
            </a:solidFill>
          </a:ln>
        </p:spPr>
        <p:txBody>
          <a:bodyPr>
            <a:normAutofit fontScale="90000"/>
          </a:bodyPr>
          <a:lstStyle/>
          <a:p>
            <a:r>
              <a:rPr lang="es-CL" sz="4000" b="1" i="1" dirty="0">
                <a:effectLst>
                  <a:outerShdw blurRad="38100" dist="38100" dir="2700000" algn="tl">
                    <a:srgbClr val="000000">
                      <a:alpha val="43137"/>
                    </a:srgbClr>
                  </a:outerShdw>
                </a:effectLst>
                <a:latin typeface="Cooper Black" panose="0208090404030B020404" pitchFamily="18" charset="0"/>
              </a:rPr>
              <a:t>La negación de los derechos civiles y políticos</a:t>
            </a:r>
          </a:p>
        </p:txBody>
      </p:sp>
      <p:sp>
        <p:nvSpPr>
          <p:cNvPr id="3" name="Marcador de contenido 2"/>
          <p:cNvSpPr>
            <a:spLocks noGrp="1"/>
          </p:cNvSpPr>
          <p:nvPr>
            <p:ph idx="1"/>
          </p:nvPr>
        </p:nvSpPr>
        <p:spPr/>
        <p:txBody>
          <a:bodyPr>
            <a:noAutofit/>
          </a:bodyPr>
          <a:lstStyle/>
          <a:p>
            <a:pPr algn="just"/>
            <a:r>
              <a:rPr lang="es-CL" sz="2400" dirty="0"/>
              <a:t>Instaurado el régimen militar en Chile, comienza la represión sobre la población civil, lo cual genera una negación de los derechos civiles, humanos y políticos.</a:t>
            </a:r>
          </a:p>
          <a:p>
            <a:pPr algn="just"/>
            <a:r>
              <a:rPr lang="es-CL" sz="2400" dirty="0"/>
              <a:t>Con el cierre del Congreso Nacional, se decreta el Estado de Sitio, Estado de guerra interno y la prohibición al derecho de reunión y organización.</a:t>
            </a:r>
          </a:p>
          <a:p>
            <a:pPr algn="just"/>
            <a:r>
              <a:rPr lang="es-CL" sz="2400" dirty="0"/>
              <a:t>La Junta Militar desconoce completamente a las instituciones democráticas y la sociedad es conducida dentro de un formato militar.</a:t>
            </a:r>
          </a:p>
          <a:p>
            <a:pPr algn="just"/>
            <a:r>
              <a:rPr lang="es-CL" sz="2400" dirty="0"/>
              <a:t>En Chile, desde 1973, comienza a desarrollarse el concepto del "enemigo interno“, este apunta a combatir a cualquier persona contraria al régimen impuesto, para ello se toman elementos propios de las experiencias fascistas europeas: campos de concentración, muertes, ley de fuga, torturas, allanamientos a domicilios y poblaciones, ejecuciones extrajudiciales, y desapariciones.</a:t>
            </a:r>
          </a:p>
        </p:txBody>
      </p:sp>
    </p:spTree>
    <p:extLst>
      <p:ext uri="{BB962C8B-B14F-4D97-AF65-F5344CB8AC3E}">
        <p14:creationId xmlns:p14="http://schemas.microsoft.com/office/powerpoint/2010/main" val="17727343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093262" cy="1143000"/>
          </a:xfrm>
          <a:solidFill>
            <a:schemeClr val="tx1"/>
          </a:solidFill>
          <a:ln>
            <a:solidFill>
              <a:schemeClr val="tx1"/>
            </a:solidFill>
          </a:ln>
        </p:spPr>
        <p:txBody>
          <a:bodyPr/>
          <a:lstStyle/>
          <a:p>
            <a:r>
              <a:rPr lang="es-CL" b="1" i="1" dirty="0">
                <a:solidFill>
                  <a:schemeClr val="bg1"/>
                </a:solidFill>
                <a:effectLst>
                  <a:outerShdw blurRad="38100" dist="38100" dir="2700000" algn="tl">
                    <a:srgbClr val="000000">
                      <a:alpha val="43137"/>
                    </a:srgbClr>
                  </a:outerShdw>
                </a:effectLst>
                <a:latin typeface="Cooper Black" panose="0208090404030B020404" pitchFamily="18" charset="0"/>
              </a:rPr>
              <a:t>Imágenes de una época</a:t>
            </a:r>
          </a:p>
        </p:txBody>
      </p:sp>
      <p:pic>
        <p:nvPicPr>
          <p:cNvPr id="4100" name="Picture 4" descr=" (Foto: Koen Wessing, Hollandse Hoog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2978">
            <a:off x="5582477" y="1394004"/>
            <a:ext cx="3638796" cy="2666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violacion de los derechos humanos en ch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5307">
            <a:off x="370879" y="2156610"/>
            <a:ext cx="5252234" cy="34745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chilenos exiliados en suec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2652" y="3288594"/>
            <a:ext cx="4209348" cy="326630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rot="21167262">
            <a:off x="628927" y="5598290"/>
            <a:ext cx="5215064" cy="4644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i="1" dirty="0">
                <a:effectLst>
                  <a:outerShdw blurRad="38100" dist="38100" dir="2700000" algn="tl">
                    <a:srgbClr val="000000">
                      <a:alpha val="43137"/>
                    </a:srgbClr>
                  </a:outerShdw>
                </a:effectLst>
              </a:rPr>
              <a:t>Jóvenes protestando contra la tortura en Chile</a:t>
            </a:r>
          </a:p>
        </p:txBody>
      </p:sp>
      <p:sp>
        <p:nvSpPr>
          <p:cNvPr id="6" name="Rectángulo 5"/>
          <p:cNvSpPr/>
          <p:nvPr/>
        </p:nvSpPr>
        <p:spPr>
          <a:xfrm rot="485100">
            <a:off x="8639212" y="1407238"/>
            <a:ext cx="2896228" cy="6125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i="1" dirty="0">
                <a:effectLst>
                  <a:outerShdw blurRad="38100" dist="38100" dir="2700000" algn="tl">
                    <a:srgbClr val="000000">
                      <a:alpha val="43137"/>
                    </a:srgbClr>
                  </a:outerShdw>
                </a:effectLst>
              </a:rPr>
              <a:t>Mujer revisada durante el Estado de sitio en Chile</a:t>
            </a:r>
          </a:p>
        </p:txBody>
      </p:sp>
      <p:sp>
        <p:nvSpPr>
          <p:cNvPr id="8" name="Rectángulo 7"/>
          <p:cNvSpPr/>
          <p:nvPr/>
        </p:nvSpPr>
        <p:spPr>
          <a:xfrm>
            <a:off x="7982652" y="6457066"/>
            <a:ext cx="4209348" cy="3816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i="1" dirty="0">
                <a:effectLst>
                  <a:outerShdw blurRad="38100" dist="38100" dir="2700000" algn="tl">
                    <a:srgbClr val="000000">
                      <a:alpha val="43137"/>
                    </a:srgbClr>
                  </a:outerShdw>
                </a:effectLst>
              </a:rPr>
              <a:t>Chilenos exiliados en Suecia</a:t>
            </a:r>
          </a:p>
        </p:txBody>
      </p:sp>
    </p:spTree>
    <p:extLst>
      <p:ext uri="{BB962C8B-B14F-4D97-AF65-F5344CB8AC3E}">
        <p14:creationId xmlns:p14="http://schemas.microsoft.com/office/powerpoint/2010/main" val="3696285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lumMod val="65000"/>
            </a:schemeClr>
          </a:solidFill>
          <a:ln>
            <a:solidFill>
              <a:schemeClr val="bg1">
                <a:lumMod val="65000"/>
              </a:schemeClr>
            </a:solidFill>
          </a:ln>
        </p:spPr>
        <p:txBody>
          <a:bodyPr>
            <a:no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Consecuencias de la dictadura de Augusto Pinochet en la comunidad científica</a:t>
            </a:r>
          </a:p>
        </p:txBody>
      </p:sp>
      <p:sp>
        <p:nvSpPr>
          <p:cNvPr id="3" name="Marcador de contenido 2"/>
          <p:cNvSpPr>
            <a:spLocks noGrp="1"/>
          </p:cNvSpPr>
          <p:nvPr>
            <p:ph idx="1"/>
          </p:nvPr>
        </p:nvSpPr>
        <p:spPr>
          <a:xfrm>
            <a:off x="609600" y="1790163"/>
            <a:ext cx="10972800" cy="4336001"/>
          </a:xfrm>
        </p:spPr>
        <p:txBody>
          <a:bodyPr>
            <a:normAutofit/>
          </a:bodyPr>
          <a:lstStyle/>
          <a:p>
            <a:pPr marL="0" indent="0" algn="just">
              <a:buNone/>
            </a:pPr>
            <a:r>
              <a:rPr lang="es-CL" sz="2400" dirty="0"/>
              <a:t>Durante la dictadura el trabajo de investigación científica se vio fuertemente deteriorado. Los laboratorios que se habían instalado sufrieron la partida de muchos de sus integrantes, ya sea por razones políticas (detenciones o exilio) o porque los investigadores se fueron de Chile en busca de mejores condiciones para realizar su trabajo.</a:t>
            </a:r>
          </a:p>
          <a:p>
            <a:pPr marL="0" indent="0" algn="just">
              <a:buNone/>
            </a:pPr>
            <a:r>
              <a:rPr lang="es-CL" sz="2400" dirty="0"/>
              <a:t>En este contexto de violencia y temor generalizado, fueron pocos los que sacaron la voz por la defensa de la ciencia y sus estudiantes. Entre ellos destacan </a:t>
            </a:r>
            <a:r>
              <a:rPr lang="es-CL" sz="2400" dirty="0" err="1"/>
              <a:t>Hermann</a:t>
            </a:r>
            <a:r>
              <a:rPr lang="es-CL" sz="2400" dirty="0"/>
              <a:t> </a:t>
            </a:r>
            <a:r>
              <a:rPr lang="es-CL" sz="2400" dirty="0" err="1"/>
              <a:t>Niemeyer</a:t>
            </a:r>
            <a:r>
              <a:rPr lang="es-CL" sz="2400" dirty="0"/>
              <a:t> y Joaquín Luco quien, además, en 1978 fue uno de los fundadores de la Comisión Chilena de Derechos Humanos.</a:t>
            </a:r>
          </a:p>
          <a:p>
            <a:pPr marL="0" indent="0" algn="just">
              <a:buNone/>
            </a:pPr>
            <a:endParaRPr lang="es-CL" sz="2400" dirty="0"/>
          </a:p>
          <a:p>
            <a:pPr marL="0" indent="0" algn="r">
              <a:buNone/>
            </a:pPr>
            <a:r>
              <a:rPr lang="es-CL" sz="2000" b="1" i="1" dirty="0">
                <a:effectLst>
                  <a:outerShdw blurRad="38100" dist="38100" dir="2700000" algn="tl">
                    <a:srgbClr val="000000">
                      <a:alpha val="43137"/>
                    </a:srgbClr>
                  </a:outerShdw>
                </a:effectLst>
              </a:rPr>
              <a:t>Fuente: http://www.memoriachilena.cl/602/w3-article-338855.html</a:t>
            </a:r>
          </a:p>
        </p:txBody>
      </p:sp>
    </p:spTree>
    <p:extLst>
      <p:ext uri="{BB962C8B-B14F-4D97-AF65-F5344CB8AC3E}">
        <p14:creationId xmlns:p14="http://schemas.microsoft.com/office/powerpoint/2010/main" val="7378918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941" y="154546"/>
            <a:ext cx="11719774" cy="1263093"/>
          </a:xfrm>
          <a:solidFill>
            <a:schemeClr val="tx1"/>
          </a:solidFill>
          <a:ln>
            <a:solidFill>
              <a:schemeClr val="tx1"/>
            </a:solidFill>
          </a:ln>
        </p:spPr>
        <p:txBody>
          <a:bodyPr>
            <a:noAutofit/>
          </a:bodyPr>
          <a:lstStyle/>
          <a:p>
            <a:r>
              <a:rPr lang="es-CL" sz="3600" dirty="0">
                <a:solidFill>
                  <a:schemeClr val="bg1"/>
                </a:solidFill>
              </a:rPr>
              <a:t>“Una luz en el camino”. Científicos chilenos que en dictadura se la jugaron para seguir enseñando a los jóvenes. </a:t>
            </a:r>
          </a:p>
        </p:txBody>
      </p:sp>
      <p:pic>
        <p:nvPicPr>
          <p:cNvPr id="5122" name="Picture 2" descr="Resultado de imagen para JoaquÃ­n Luco Valenzu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7525">
            <a:off x="7638660" y="1554332"/>
            <a:ext cx="2598554" cy="32880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Hermann Niemeyer FernÃ¡nd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4328">
            <a:off x="1684523" y="1515749"/>
            <a:ext cx="2598554" cy="3396802"/>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p:cNvSpPr>
            <a:spLocks noGrp="1"/>
          </p:cNvSpPr>
          <p:nvPr>
            <p:ph idx="1"/>
          </p:nvPr>
        </p:nvSpPr>
        <p:spPr>
          <a:xfrm>
            <a:off x="390660" y="4172754"/>
            <a:ext cx="5546499" cy="2224229"/>
          </a:xfrm>
          <a:solidFill>
            <a:schemeClr val="tx1"/>
          </a:solidFill>
          <a:ln>
            <a:solidFill>
              <a:schemeClr val="tx1"/>
            </a:solidFill>
          </a:ln>
        </p:spPr>
        <p:txBody>
          <a:bodyPr>
            <a:normAutofit lnSpcReduction="10000"/>
          </a:bodyPr>
          <a:lstStyle/>
          <a:p>
            <a:pPr marL="0" indent="0" algn="just">
              <a:buNone/>
            </a:pPr>
            <a:r>
              <a:rPr lang="es-CL" sz="2000" dirty="0" err="1">
                <a:solidFill>
                  <a:schemeClr val="bg1"/>
                </a:solidFill>
              </a:rPr>
              <a:t>Hermann</a:t>
            </a:r>
            <a:r>
              <a:rPr lang="es-CL" sz="2000" dirty="0">
                <a:solidFill>
                  <a:schemeClr val="bg1"/>
                </a:solidFill>
              </a:rPr>
              <a:t> </a:t>
            </a:r>
            <a:r>
              <a:rPr lang="es-CL" sz="2000" dirty="0" err="1">
                <a:solidFill>
                  <a:schemeClr val="bg1"/>
                </a:solidFill>
              </a:rPr>
              <a:t>Niemeyer</a:t>
            </a:r>
            <a:r>
              <a:rPr lang="es-CL" sz="2000" dirty="0">
                <a:solidFill>
                  <a:schemeClr val="bg1"/>
                </a:solidFill>
              </a:rPr>
              <a:t> Fernández fue un importante científico chileno, impulsor de la Bioquímica en Chile. En 1983 recibe el Premio Nacional de Ciencias por aportar notablemente al avance de la bioquímica en los campos de la Bioenergética, la regulación metabólica de las enzimas y el estudio del metabolismo de la célula hepática.</a:t>
            </a:r>
          </a:p>
        </p:txBody>
      </p:sp>
      <p:sp>
        <p:nvSpPr>
          <p:cNvPr id="9" name="Rectángulo 8"/>
          <p:cNvSpPr/>
          <p:nvPr/>
        </p:nvSpPr>
        <p:spPr>
          <a:xfrm>
            <a:off x="6156101" y="4172754"/>
            <a:ext cx="5563674" cy="22242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000" dirty="0"/>
              <a:t>Joaquín Luco Valenzuela, médico y científico chileno. Premio Nacional de Ciencias 1975. Estudió a la Facultad de Medicina de la Universidad de Chile y se tituló el año 1936. Realizó un postdoctorado en la Universidad de Harvard, Estados Unidos, entre 1937 y 1938 con Walter </a:t>
            </a:r>
            <a:r>
              <a:rPr lang="es-CL" sz="2000" dirty="0" err="1"/>
              <a:t>Cannon</a:t>
            </a:r>
            <a:r>
              <a:rPr lang="es-CL" sz="2000" dirty="0"/>
              <a:t> y Arturo </a:t>
            </a:r>
            <a:r>
              <a:rPr lang="es-CL" sz="2000" dirty="0" err="1"/>
              <a:t>Rosenbluth</a:t>
            </a:r>
            <a:r>
              <a:rPr lang="es-CL" sz="2000" dirty="0"/>
              <a:t>.</a:t>
            </a:r>
          </a:p>
        </p:txBody>
      </p:sp>
    </p:spTree>
    <p:extLst>
      <p:ext uri="{BB962C8B-B14F-4D97-AF65-F5344CB8AC3E}">
        <p14:creationId xmlns:p14="http://schemas.microsoft.com/office/powerpoint/2010/main" val="11812113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57577"/>
            <a:ext cx="10972800" cy="875764"/>
          </a:xfrm>
          <a:solidFill>
            <a:schemeClr val="bg1">
              <a:lumMod val="65000"/>
            </a:schemeClr>
          </a:solidFill>
          <a:ln>
            <a:solidFill>
              <a:schemeClr val="bg1">
                <a:lumMod val="65000"/>
              </a:schemeClr>
            </a:solidFill>
          </a:ln>
        </p:spPr>
        <p:txBody>
          <a:bodyPr>
            <a:norm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La Vicaría de la Solidaridad (1973-1992)</a:t>
            </a:r>
          </a:p>
        </p:txBody>
      </p:sp>
      <p:sp>
        <p:nvSpPr>
          <p:cNvPr id="3" name="Marcador de contenido 2"/>
          <p:cNvSpPr>
            <a:spLocks noGrp="1"/>
          </p:cNvSpPr>
          <p:nvPr>
            <p:ph idx="1"/>
          </p:nvPr>
        </p:nvSpPr>
        <p:spPr>
          <a:xfrm>
            <a:off x="609600" y="1313645"/>
            <a:ext cx="10972800" cy="4812519"/>
          </a:xfrm>
        </p:spPr>
        <p:txBody>
          <a:bodyPr>
            <a:noAutofit/>
          </a:bodyPr>
          <a:lstStyle/>
          <a:p>
            <a:pPr algn="just"/>
            <a:r>
              <a:rPr lang="es-CL" sz="2230" dirty="0"/>
              <a:t>Durante la dictadura chilena, surgen organismos en defensa de los derechos humanos, ellos alzaron la voz con el fin de denunciar la represión y apoyar a los perseguidos. </a:t>
            </a:r>
          </a:p>
          <a:p>
            <a:pPr algn="just"/>
            <a:r>
              <a:rPr lang="es-CL" sz="2230" dirty="0"/>
              <a:t>La institución más importante fue la Vicaría de la Solidaridad, creada el 1 de enero de 1976 por el Arzobispo de Santiago Raúl Silva Henríquez y ligada a la Iglesia católica.</a:t>
            </a:r>
          </a:p>
          <a:p>
            <a:pPr algn="just"/>
            <a:r>
              <a:rPr lang="es-CL" sz="2230" dirty="0"/>
              <a:t>La Vicaría otorgó asistencia jurídica, económica, técnica y espiritual a las víctimas de la violencia de Estado y sus familias.</a:t>
            </a:r>
          </a:p>
          <a:p>
            <a:pPr algn="just"/>
            <a:r>
              <a:rPr lang="es-CL" sz="2230" dirty="0"/>
              <a:t>Esta institución se dedicó a recopilar información sobre torturas, muertes y desapariciones de los perseguidos políticos, hechos que denunciaba en sus informes mensuales.</a:t>
            </a:r>
          </a:p>
          <a:p>
            <a:pPr algn="just"/>
            <a:r>
              <a:rPr lang="es-CL" sz="2230" dirty="0"/>
              <a:t>Las acciones emprendidas por la Vicaría, fueron una piedra en al zapato para la dictadura, como para sus organismos de seguridad. Por esta razón, los miembros de la vicaría fueron amenazados, perseguidos judicialmente, exiliados, encarcelados e incluso asesinados como fue el caso del jefe del departamento de análisis, José Manuel Parada, en 1985.</a:t>
            </a:r>
          </a:p>
        </p:txBody>
      </p:sp>
    </p:spTree>
    <p:extLst>
      <p:ext uri="{BB962C8B-B14F-4D97-AF65-F5344CB8AC3E}">
        <p14:creationId xmlns:p14="http://schemas.microsoft.com/office/powerpoint/2010/main" val="9659763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6519" y="169784"/>
            <a:ext cx="11337701" cy="847647"/>
          </a:xfrm>
          <a:solidFill>
            <a:schemeClr val="tx1"/>
          </a:solidFill>
          <a:ln>
            <a:solidFill>
              <a:schemeClr val="tx1"/>
            </a:solidFill>
          </a:ln>
        </p:spPr>
        <p:txBody>
          <a:bodyPr>
            <a:noAutofit/>
          </a:bodyPr>
          <a:lstStyle/>
          <a:p>
            <a:r>
              <a:rPr lang="es-CL" sz="4000" b="1" i="1" dirty="0">
                <a:solidFill>
                  <a:schemeClr val="bg1"/>
                </a:solidFill>
                <a:effectLst>
                  <a:outerShdw blurRad="38100" dist="38100" dir="2700000" algn="tl">
                    <a:srgbClr val="000000">
                      <a:alpha val="43137"/>
                    </a:srgbClr>
                  </a:outerShdw>
                </a:effectLst>
              </a:rPr>
              <a:t>El Cardenal del Pueblo y la Vicaría de la Solidaridad</a:t>
            </a:r>
          </a:p>
        </p:txBody>
      </p:sp>
      <p:pic>
        <p:nvPicPr>
          <p:cNvPr id="6148" name="Picture 4"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420" y="3951301"/>
            <a:ext cx="6536229" cy="238973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222" y="3951301"/>
            <a:ext cx="4424474" cy="23897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cambio21.cl/image/59d7bb75cd49b066c41955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03" y="1171977"/>
            <a:ext cx="7334250" cy="265304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587222" y="6033262"/>
            <a:ext cx="4424474" cy="307777"/>
          </a:xfrm>
          <a:prstGeom prst="rect">
            <a:avLst/>
          </a:prstGeom>
          <a:solidFill>
            <a:schemeClr val="tx1"/>
          </a:solidFill>
          <a:ln>
            <a:solidFill>
              <a:schemeClr val="tx1"/>
            </a:solidFill>
          </a:ln>
        </p:spPr>
        <p:txBody>
          <a:bodyPr wrap="square">
            <a:spAutoFit/>
          </a:bodyPr>
          <a:lstStyle/>
          <a:p>
            <a:pPr algn="ctr"/>
            <a:r>
              <a:rPr lang="es-CL" sz="1400" b="1" i="1" dirty="0">
                <a:solidFill>
                  <a:srgbClr val="FFFFFF"/>
                </a:solidFill>
                <a:effectLst>
                  <a:outerShdw blurRad="38100" dist="38100" dir="2700000" algn="tl">
                    <a:srgbClr val="000000">
                      <a:alpha val="43137"/>
                    </a:srgbClr>
                  </a:outerShdw>
                </a:effectLst>
                <a:latin typeface="Roboto"/>
              </a:rPr>
              <a:t>Vicaría de la Solidaridad, FIC Valdivia (c)</a:t>
            </a:r>
            <a:endParaRPr lang="es-CL" sz="1400" b="1" i="1" dirty="0">
              <a:effectLst>
                <a:outerShdw blurRad="38100" dist="38100" dir="2700000" algn="tl">
                  <a:srgbClr val="000000">
                    <a:alpha val="43137"/>
                  </a:srgbClr>
                </a:outerShdw>
              </a:effectLst>
            </a:endParaRPr>
          </a:p>
        </p:txBody>
      </p:sp>
      <p:sp>
        <p:nvSpPr>
          <p:cNvPr id="6" name="Rectángulo 5"/>
          <p:cNvSpPr/>
          <p:nvPr/>
        </p:nvSpPr>
        <p:spPr>
          <a:xfrm>
            <a:off x="199420" y="6033262"/>
            <a:ext cx="6521783" cy="307777"/>
          </a:xfrm>
          <a:prstGeom prst="rect">
            <a:avLst/>
          </a:prstGeom>
          <a:solidFill>
            <a:schemeClr val="tx1"/>
          </a:solidFill>
          <a:ln>
            <a:solidFill>
              <a:schemeClr val="tx1"/>
            </a:solidFill>
          </a:ln>
        </p:spPr>
        <p:txBody>
          <a:bodyPr wrap="square">
            <a:spAutoFit/>
          </a:bodyPr>
          <a:lstStyle/>
          <a:p>
            <a:pPr algn="ctr"/>
            <a:r>
              <a:rPr lang="es-CL" sz="1400" b="1" i="1" dirty="0">
                <a:solidFill>
                  <a:schemeClr val="bg1"/>
                </a:solidFill>
                <a:effectLst>
                  <a:outerShdw blurRad="38100" dist="38100" dir="2700000" algn="tl">
                    <a:srgbClr val="000000">
                      <a:alpha val="43137"/>
                    </a:srgbClr>
                  </a:outerShdw>
                </a:effectLst>
                <a:latin typeface="arial" panose="020B0604020202020204" pitchFamily="34" charset="0"/>
              </a:rPr>
              <a:t>Manifestación de los trabajadores de la Vicaría de la Solidaridad, </a:t>
            </a:r>
            <a:r>
              <a:rPr lang="es-CL" sz="1400" b="1" i="1" dirty="0" err="1">
                <a:solidFill>
                  <a:schemeClr val="bg1"/>
                </a:solidFill>
                <a:effectLst>
                  <a:outerShdw blurRad="38100" dist="38100" dir="2700000" algn="tl">
                    <a:srgbClr val="000000">
                      <a:alpha val="43137"/>
                    </a:srgbClr>
                  </a:outerShdw>
                </a:effectLst>
                <a:latin typeface="arial" panose="020B0604020202020204" pitchFamily="34" charset="0"/>
              </a:rPr>
              <a:t>ca</a:t>
            </a:r>
            <a:r>
              <a:rPr lang="es-CL" sz="1400" b="1" i="1" dirty="0">
                <a:solidFill>
                  <a:schemeClr val="bg1"/>
                </a:solidFill>
                <a:effectLst>
                  <a:outerShdw blurRad="38100" dist="38100" dir="2700000" algn="tl">
                    <a:srgbClr val="000000">
                      <a:alpha val="43137"/>
                    </a:srgbClr>
                  </a:outerShdw>
                </a:effectLst>
                <a:latin typeface="arial" panose="020B0604020202020204" pitchFamily="34" charset="0"/>
              </a:rPr>
              <a:t>. 1986</a:t>
            </a:r>
            <a:endParaRPr lang="es-CL" sz="1400" b="1" i="1" dirty="0">
              <a:solidFill>
                <a:schemeClr val="bg1"/>
              </a:solidFill>
              <a:effectLst>
                <a:outerShdw blurRad="38100" dist="38100" dir="2700000" algn="tl">
                  <a:srgbClr val="000000">
                    <a:alpha val="43137"/>
                  </a:srgbClr>
                </a:outerShdw>
              </a:effectLst>
            </a:endParaRPr>
          </a:p>
        </p:txBody>
      </p:sp>
      <p:sp>
        <p:nvSpPr>
          <p:cNvPr id="7" name="Rectángulo 6"/>
          <p:cNvSpPr/>
          <p:nvPr/>
        </p:nvSpPr>
        <p:spPr>
          <a:xfrm>
            <a:off x="2411703" y="3606084"/>
            <a:ext cx="7334250" cy="2189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b="1" i="1">
                <a:effectLst>
                  <a:outerShdw blurRad="38100" dist="38100" dir="2700000" algn="tl">
                    <a:srgbClr val="000000">
                      <a:alpha val="43137"/>
                    </a:srgbClr>
                  </a:outerShdw>
                </a:effectLst>
              </a:rPr>
              <a:t>Cardenal, Raúl Silva Henríquez, visita a estudiantes que permanecen en huelga de hambre</a:t>
            </a:r>
          </a:p>
        </p:txBody>
      </p:sp>
    </p:spTree>
    <p:extLst>
      <p:ext uri="{BB962C8B-B14F-4D97-AF65-F5344CB8AC3E}">
        <p14:creationId xmlns:p14="http://schemas.microsoft.com/office/powerpoint/2010/main" val="37351206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820" y="274639"/>
            <a:ext cx="11745532" cy="820065"/>
          </a:xfrm>
          <a:solidFill>
            <a:schemeClr val="bg1">
              <a:lumMod val="65000"/>
            </a:schemeClr>
          </a:solidFill>
          <a:ln>
            <a:solidFill>
              <a:schemeClr val="bg1">
                <a:lumMod val="65000"/>
              </a:schemeClr>
            </a:solidFill>
          </a:ln>
        </p:spPr>
        <p:txBody>
          <a:bodyPr>
            <a:norm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Transformación económica en Chile 1973</a:t>
            </a:r>
          </a:p>
        </p:txBody>
      </p:sp>
      <p:sp>
        <p:nvSpPr>
          <p:cNvPr id="3" name="Marcador de contenido 2"/>
          <p:cNvSpPr>
            <a:spLocks noGrp="1"/>
          </p:cNvSpPr>
          <p:nvPr>
            <p:ph idx="1"/>
          </p:nvPr>
        </p:nvSpPr>
        <p:spPr>
          <a:xfrm>
            <a:off x="231820" y="1210614"/>
            <a:ext cx="11745532" cy="5177307"/>
          </a:xfrm>
        </p:spPr>
        <p:txBody>
          <a:bodyPr>
            <a:noAutofit/>
          </a:bodyPr>
          <a:lstStyle/>
          <a:p>
            <a:pPr algn="just"/>
            <a:r>
              <a:rPr lang="es-CL" sz="2100" dirty="0"/>
              <a:t>Con el golpe de Estado del 11 de septiembre de 1973 y la instauración del régimen militar, se pone en marcha de una nueva política económica, hasta el momento no aplicada en el país.</a:t>
            </a:r>
          </a:p>
          <a:p>
            <a:pPr algn="just"/>
            <a:r>
              <a:rPr lang="es-CL" sz="2100" dirty="0"/>
              <a:t>Los fundamentos teóricos para la política económica implementada desde 1974 por la dictadura, se pueden encontrar en libro “El ladrillo”. Este documento establece las pautas del sistema económico de libre mercado que macará la economía nacional hasta nuestros días. El texto fue elaborado por los economistas Andrés Sanfuentes, Juan </a:t>
            </a:r>
            <a:r>
              <a:rPr lang="es-CL" sz="2100" dirty="0" err="1"/>
              <a:t>Villarzú</a:t>
            </a:r>
            <a:r>
              <a:rPr lang="es-CL" sz="2100" dirty="0"/>
              <a:t> y José Luis Zabala Ponce. </a:t>
            </a:r>
          </a:p>
          <a:p>
            <a:pPr algn="just"/>
            <a:r>
              <a:rPr lang="es-CL" sz="2100" dirty="0"/>
              <a:t>La primera etapa del modelo neoliberal chileno, que comprendió los años 1974 a 1982, se caracterizó por una férrea ortodoxia de los postulados liberales suscritos por los Chicago </a:t>
            </a:r>
            <a:r>
              <a:rPr lang="es-CL" sz="2100" dirty="0" err="1"/>
              <a:t>boys</a:t>
            </a:r>
            <a:r>
              <a:rPr lang="es-CL" sz="2100" dirty="0"/>
              <a:t> (término para definir a jóvenes economistas de la Universidad Católica y Universidad de Chile que hicieron sus post-grados en la Universidad de Chicago EE.UU).</a:t>
            </a:r>
          </a:p>
          <a:p>
            <a:pPr algn="just"/>
            <a:r>
              <a:rPr lang="es-CL" sz="2100" dirty="0"/>
              <a:t>Lo anterior se tradujo en una extrema liberalización de las importaciones, políticas anti-inflacionarias, reformas al sistema financiero y la apertura comercial hacia el exterior.</a:t>
            </a:r>
          </a:p>
          <a:p>
            <a:pPr algn="just"/>
            <a:r>
              <a:rPr lang="es-CL" sz="2100" dirty="0"/>
              <a:t>Todas estas políticas llevaron a un índice de desempleo, disminución de salarios, quiebre de grandes empresas como la Refinería de Azúcar CRAV de Viña del Mar.</a:t>
            </a:r>
          </a:p>
          <a:p>
            <a:pPr algn="just"/>
            <a:r>
              <a:rPr lang="es-CL" sz="2100" dirty="0"/>
              <a:t>Estas políticas llevaron a una crisis económica entre los años 1982-1983.</a:t>
            </a:r>
          </a:p>
        </p:txBody>
      </p:sp>
    </p:spTree>
    <p:extLst>
      <p:ext uri="{BB962C8B-B14F-4D97-AF65-F5344CB8AC3E}">
        <p14:creationId xmlns:p14="http://schemas.microsoft.com/office/powerpoint/2010/main" val="14422659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850006"/>
          </a:xfrm>
          <a:solidFill>
            <a:schemeClr val="tx1"/>
          </a:solidFill>
          <a:ln>
            <a:solidFill>
              <a:schemeClr val="tx1"/>
            </a:solidFill>
          </a:ln>
        </p:spPr>
        <p:txBody>
          <a:bodyPr>
            <a:normAutofit/>
          </a:bodyPr>
          <a:lstStyle/>
          <a:p>
            <a:r>
              <a:rPr lang="es-CL" sz="3600" b="1" i="1" dirty="0">
                <a:solidFill>
                  <a:schemeClr val="bg1"/>
                </a:solidFill>
                <a:effectLst>
                  <a:outerShdw blurRad="38100" dist="38100" dir="2700000" algn="tl">
                    <a:srgbClr val="000000">
                      <a:alpha val="43137"/>
                    </a:srgbClr>
                  </a:outerShdw>
                </a:effectLst>
                <a:latin typeface="Cooper Black" panose="0208090404030B020404" pitchFamily="18" charset="0"/>
              </a:rPr>
              <a:t>Los Chicago </a:t>
            </a:r>
            <a:r>
              <a:rPr lang="es-CL" sz="3600" b="1" i="1" dirty="0" err="1">
                <a:solidFill>
                  <a:schemeClr val="bg1"/>
                </a:solidFill>
                <a:effectLst>
                  <a:outerShdw blurRad="38100" dist="38100" dir="2700000" algn="tl">
                    <a:srgbClr val="000000">
                      <a:alpha val="43137"/>
                    </a:srgbClr>
                  </a:outerShdw>
                </a:effectLst>
                <a:latin typeface="Cooper Black" panose="0208090404030B020404" pitchFamily="18" charset="0"/>
              </a:rPr>
              <a:t>Boys</a:t>
            </a:r>
            <a:r>
              <a:rPr lang="es-CL" sz="3600" b="1" i="1" dirty="0">
                <a:solidFill>
                  <a:schemeClr val="bg1"/>
                </a:solidFill>
                <a:effectLst>
                  <a:outerShdw blurRad="38100" dist="38100" dir="2700000" algn="tl">
                    <a:srgbClr val="000000">
                      <a:alpha val="43137"/>
                    </a:srgbClr>
                  </a:outerShdw>
                </a:effectLst>
                <a:latin typeface="Cooper Black" panose="0208090404030B020404" pitchFamily="18" charset="0"/>
              </a:rPr>
              <a:t> crearon el Chile en el que vives</a:t>
            </a:r>
          </a:p>
        </p:txBody>
      </p:sp>
      <p:pic>
        <p:nvPicPr>
          <p:cNvPr id="7170" name="Picture 2" descr="http://galaxiaup.com/wp-content/uploads/2016/03/ChicagoBoys_Editando-cop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50006"/>
            <a:ext cx="12192000" cy="414699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4997002"/>
            <a:ext cx="12192000" cy="1860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000" dirty="0"/>
              <a:t>En plena Guerra Fría la Universidad de Chicago becó a un grupo de estudiantes chilenos para ir a estudiar economía bajo las enseñanzas de “Milton Friedman” </a:t>
            </a:r>
            <a:r>
              <a:rPr lang="es-CL" i="1" dirty="0"/>
              <a:t>(economista estadounidense de origen judío, fundador de la teoría monetarista, según la cual las fuerzas del libre mercado son más eficientes que la intervención pública a la hora de fomentar un crecimiento económico estable sin tensiones inflacionistas)</a:t>
            </a:r>
            <a:r>
              <a:rPr lang="es-CL" sz="2000" dirty="0"/>
              <a:t>. 20 años después, y en plena dictadura, cambiaron el destino de Chile y lo convirtieron en el bastión del neoliberalismo en el mundo.</a:t>
            </a:r>
          </a:p>
        </p:txBody>
      </p:sp>
    </p:spTree>
    <p:extLst>
      <p:ext uri="{BB962C8B-B14F-4D97-AF65-F5344CB8AC3E}">
        <p14:creationId xmlns:p14="http://schemas.microsoft.com/office/powerpoint/2010/main" val="8823793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87518"/>
            <a:ext cx="10972800" cy="832944"/>
          </a:xfrm>
          <a:solidFill>
            <a:schemeClr val="bg1">
              <a:lumMod val="65000"/>
            </a:schemeClr>
          </a:solidFill>
          <a:ln>
            <a:solidFill>
              <a:schemeClr val="bg1">
                <a:lumMod val="65000"/>
              </a:schemeClr>
            </a:solidFill>
          </a:ln>
        </p:spPr>
        <p:txBody>
          <a:bodyPr>
            <a:no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El Estado en el área económica y social</a:t>
            </a:r>
          </a:p>
        </p:txBody>
      </p:sp>
      <p:sp>
        <p:nvSpPr>
          <p:cNvPr id="3" name="Marcador de contenido 2"/>
          <p:cNvSpPr>
            <a:spLocks noGrp="1"/>
          </p:cNvSpPr>
          <p:nvPr>
            <p:ph idx="1"/>
          </p:nvPr>
        </p:nvSpPr>
        <p:spPr>
          <a:xfrm>
            <a:off x="609600" y="1725769"/>
            <a:ext cx="10972800" cy="4481848"/>
          </a:xfrm>
        </p:spPr>
        <p:txBody>
          <a:bodyPr>
            <a:noAutofit/>
          </a:bodyPr>
          <a:lstStyle/>
          <a:p>
            <a:pPr algn="just"/>
            <a:r>
              <a:rPr lang="es-CL" sz="2200" dirty="0"/>
              <a:t>El Estado asume un rol secundario en el campo económico, traspasando a manos privadas empresas estratégicas o industrias estatales, con estos se inician las llamadas "privatizaciones". </a:t>
            </a:r>
          </a:p>
          <a:p>
            <a:pPr algn="just"/>
            <a:r>
              <a:rPr lang="es-CL" sz="2200" dirty="0"/>
              <a:t>Es tal la transformación económica, que son vendidas a particulares áreas tradicionalmente estatales, como la educación, la salud, la previsión y los servicios públicos.</a:t>
            </a:r>
          </a:p>
          <a:p>
            <a:pPr algn="just"/>
            <a:r>
              <a:rPr lang="es-CL" sz="2200" dirty="0"/>
              <a:t>La economía será organizada en torno a la libre empresa, la libre competencia y la inversión privada extranjera. </a:t>
            </a:r>
          </a:p>
          <a:p>
            <a:pPr algn="just"/>
            <a:r>
              <a:rPr lang="es-CL" sz="2200" dirty="0"/>
              <a:t>Se reduce toda ayuda estatal al sector productivo o al sector de servicios que sea considerado competitivo en el mercado. Todas estas medidas promocionaron fortuna y beneficio a la gran empresa privada, pero sin lugar a dudas, perjudicaron enormemente a los sectores populares, causando pobreza y marginalidad en las capas más desprotegidas de la población.</a:t>
            </a:r>
          </a:p>
        </p:txBody>
      </p:sp>
    </p:spTree>
    <p:extLst>
      <p:ext uri="{BB962C8B-B14F-4D97-AF65-F5344CB8AC3E}">
        <p14:creationId xmlns:p14="http://schemas.microsoft.com/office/powerpoint/2010/main" val="18260763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3.bp.blogspot.com/_qfoqiWG574o/TQ0MiGgD_PI/AAAAAAAAMtA/yyQHE9jNDpY/s640/ollacomun2.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6" t="2204" r="2191" b="1552"/>
          <a:stretch/>
        </p:blipFill>
        <p:spPr bwMode="auto">
          <a:xfrm>
            <a:off x="6087414" y="217007"/>
            <a:ext cx="5340439" cy="414828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3.bp.blogspot.com/_qfoqiWG574o/TQUKof9HMZI/AAAAAAAAMsI/DH56RWLEgeo/s640/pinochet_constitucion_19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42" y="217007"/>
            <a:ext cx="5340439" cy="414828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83841" y="4481846"/>
            <a:ext cx="10844011" cy="17644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t>En los inicios de los años de 1980 el panorama económico se mostraba prometedor para el régimen de Augusto Pinochet. Desde 1974 en adelante, el Gobierno militar había logrado superar algunos de sus obstáculos más duros: pugnas internas, crisis con Argentina y la aprobación de la Constitución. Ahora se vivía un período de bonanza, un verdadero boom, gracias a la consolidación de las reformas implementadas por los </a:t>
            </a:r>
            <a:r>
              <a:rPr lang="es-CL" i="1" dirty="0"/>
              <a:t>Chicago </a:t>
            </a:r>
            <a:r>
              <a:rPr lang="es-CL" i="1" dirty="0" err="1"/>
              <a:t>boys</a:t>
            </a:r>
            <a:r>
              <a:rPr lang="es-CL" dirty="0"/>
              <a:t>. Sin embargo, una crisis económica empañaría dramáticamente estos resultados y llevaría a la población chilena a la cesantía y al hambre.</a:t>
            </a:r>
          </a:p>
        </p:txBody>
      </p:sp>
    </p:spTree>
    <p:extLst>
      <p:ext uri="{BB962C8B-B14F-4D97-AF65-F5344CB8AC3E}">
        <p14:creationId xmlns:p14="http://schemas.microsoft.com/office/powerpoint/2010/main" val="4259204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9906"/>
            <a:ext cx="12192000" cy="1143000"/>
          </a:xfrm>
          <a:solidFill>
            <a:schemeClr val="bg1">
              <a:lumMod val="65000"/>
            </a:schemeClr>
          </a:solidFill>
          <a:ln>
            <a:solidFill>
              <a:schemeClr val="bg1">
                <a:lumMod val="65000"/>
              </a:schemeClr>
            </a:solidFill>
          </a:ln>
        </p:spPr>
        <p:txBody>
          <a:bodyPr>
            <a:normAutofit/>
          </a:bodyPr>
          <a:lstStyle/>
          <a:p>
            <a:r>
              <a:rPr lang="es-CL" sz="4400" b="1" i="1" dirty="0">
                <a:effectLst>
                  <a:outerShdw blurRad="38100" dist="38100" dir="2700000" algn="tl">
                    <a:srgbClr val="000000">
                      <a:alpha val="43137"/>
                    </a:srgbClr>
                  </a:outerShdw>
                </a:effectLst>
                <a:latin typeface="Cooper Black" panose="0208090404030B020404" pitchFamily="18" charset="0"/>
              </a:rPr>
              <a:t>Golpe de Estado en Chile 1973</a:t>
            </a:r>
          </a:p>
        </p:txBody>
      </p:sp>
      <p:sp>
        <p:nvSpPr>
          <p:cNvPr id="3" name="Marcador de contenido 2"/>
          <p:cNvSpPr>
            <a:spLocks noGrp="1"/>
          </p:cNvSpPr>
          <p:nvPr>
            <p:ph idx="1"/>
          </p:nvPr>
        </p:nvSpPr>
        <p:spPr>
          <a:xfrm>
            <a:off x="0" y="1297548"/>
            <a:ext cx="12080383" cy="5038858"/>
          </a:xfrm>
        </p:spPr>
        <p:txBody>
          <a:bodyPr>
            <a:noAutofit/>
          </a:bodyPr>
          <a:lstStyle/>
          <a:p>
            <a:pPr algn="just"/>
            <a:r>
              <a:rPr lang="es-CL" sz="1700" dirty="0">
                <a:latin typeface="Gadugi" panose="020B0502040204020203" pitchFamily="34" charset="0"/>
                <a:ea typeface="Gadugi" panose="020B0502040204020203" pitchFamily="34" charset="0"/>
                <a:cs typeface="Arial" panose="020B0604020202020204" pitchFamily="34" charset="0"/>
              </a:rPr>
              <a:t>El 11 de septiembre de 1973 en Chile, comienza desde muy temprano, un movimiento de tropas militares y una paralización completa del país, liderada por una Junta Militar compuesta por el Ejército, la Marina, la Fuerza Aérea y Carabineros de Chile. Ellos exigen la renuncia inmediata del Presidente de la República señor Salvador Allende Gossens.</a:t>
            </a:r>
          </a:p>
          <a:p>
            <a:pPr algn="just"/>
            <a:r>
              <a:rPr lang="es-CL" sz="1700" dirty="0">
                <a:latin typeface="Gadugi" panose="020B0502040204020203" pitchFamily="34" charset="0"/>
                <a:ea typeface="Gadugi" panose="020B0502040204020203" pitchFamily="34" charset="0"/>
                <a:cs typeface="Arial" panose="020B0604020202020204" pitchFamily="34" charset="0"/>
              </a:rPr>
              <a:t>Allende, que había llegado al poder tan solo tres años antes, en 1970, se convirtió en el primer presidente socialista en acceder al gobierno a través de elecciones presidenciales democráticas.</a:t>
            </a:r>
          </a:p>
          <a:p>
            <a:pPr algn="just"/>
            <a:r>
              <a:rPr lang="es-CL" sz="1700" dirty="0">
                <a:latin typeface="Gadugi" panose="020B0502040204020203" pitchFamily="34" charset="0"/>
                <a:ea typeface="Gadugi" panose="020B0502040204020203" pitchFamily="34" charset="0"/>
                <a:cs typeface="Arial" panose="020B0604020202020204" pitchFamily="34" charset="0"/>
              </a:rPr>
              <a:t>El día 11 de septiembre, el Presidente, alertado de los movimientos militares, llega raudo al Palacio de La Moneda, es acompañado de Ministros y colaboradores. Desde ese momento comienza una interacción entre los emisarios militares golpistas y el gobierno de la Unidad Popular. Los militares exigen a Allende la rendición incondicional, de otro modo, la Fuerza Aérea bombardeará La Moneda.</a:t>
            </a:r>
          </a:p>
          <a:p>
            <a:pPr algn="just"/>
            <a:r>
              <a:rPr lang="es-CL" sz="1700" dirty="0">
                <a:latin typeface="Gadugi" panose="020B0502040204020203" pitchFamily="34" charset="0"/>
                <a:ea typeface="Gadugi" panose="020B0502040204020203" pitchFamily="34" charset="0"/>
                <a:cs typeface="Arial" panose="020B0604020202020204" pitchFamily="34" charset="0"/>
              </a:rPr>
              <a:t>El presidente Allende no se entregó, decidió luchar y respondió con fuego a los disparos de los militares y bombardeos de la FACH que ya eran incesantes contra el Palacio.</a:t>
            </a:r>
          </a:p>
          <a:p>
            <a:pPr algn="just"/>
            <a:r>
              <a:rPr lang="es-CL" sz="1700" dirty="0">
                <a:latin typeface="Gadugi" panose="020B0502040204020203" pitchFamily="34" charset="0"/>
                <a:ea typeface="Gadugi" panose="020B0502040204020203" pitchFamily="34" charset="0"/>
                <a:cs typeface="Arial" panose="020B0604020202020204" pitchFamily="34" charset="0"/>
              </a:rPr>
              <a:t>Finalmente, las fuerzas armadas golpistas triunfan aquel día, el Presidente Allende muere y los sobrevivientes de La Moneda son detenidos. Algunos serán ejecutados en el acto y otros pasarán a engrosar las largas listas de "detenidos no reconocidos" los que, con el correr del tiempo, serán conocidos como los "detenidos desaparecidos".</a:t>
            </a:r>
          </a:p>
          <a:p>
            <a:pPr algn="just"/>
            <a:r>
              <a:rPr lang="es-CL" sz="1700" dirty="0">
                <a:latin typeface="Gadugi" panose="020B0502040204020203" pitchFamily="34" charset="0"/>
                <a:ea typeface="Gadugi" panose="020B0502040204020203" pitchFamily="34" charset="0"/>
                <a:cs typeface="Arial" panose="020B0604020202020204" pitchFamily="34" charset="0"/>
              </a:rPr>
              <a:t>Inmediatamente muerto Allende, el general de ejército Augusto Pinochet asume el liderazgo de la Junta Militar por ser el representante de la institución castrense más antigua, desatando así la represión, persecución, asesinatos, torturas y desapariciones de los partidarios del gobierno de la Unidad Popular.</a:t>
            </a:r>
          </a:p>
          <a:p>
            <a:pPr algn="just"/>
            <a:r>
              <a:rPr lang="es-CL" sz="1700" dirty="0">
                <a:latin typeface="Gadugi" panose="020B0502040204020203" pitchFamily="34" charset="0"/>
                <a:ea typeface="Gadugi" panose="020B0502040204020203" pitchFamily="34" charset="0"/>
                <a:cs typeface="Arial" panose="020B0604020202020204" pitchFamily="34" charset="0"/>
              </a:rPr>
              <a:t>De esta forma, comienza la dictadura militar chilena que se extenderá por largos 17 años.</a:t>
            </a:r>
          </a:p>
        </p:txBody>
      </p:sp>
    </p:spTree>
    <p:extLst>
      <p:ext uri="{BB962C8B-B14F-4D97-AF65-F5344CB8AC3E}">
        <p14:creationId xmlns:p14="http://schemas.microsoft.com/office/powerpoint/2010/main" val="13008070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52694">
            <a:off x="719793" y="2728300"/>
            <a:ext cx="10972800" cy="672453"/>
          </a:xfrm>
          <a:solidFill>
            <a:srgbClr val="FFFF00"/>
          </a:solidFill>
          <a:ln>
            <a:solidFill>
              <a:srgbClr val="FFFF00"/>
            </a:solidFill>
          </a:ln>
        </p:spPr>
        <p:txBody>
          <a:bodyPr>
            <a:normAutofit/>
          </a:bodyPr>
          <a:lstStyle/>
          <a:p>
            <a:r>
              <a:rPr lang="es-CL" sz="3600" b="1" i="1" dirty="0">
                <a:effectLst>
                  <a:outerShdw blurRad="38100" dist="38100" dir="2700000" algn="tl">
                    <a:srgbClr val="000000">
                      <a:alpha val="43137"/>
                    </a:srgbClr>
                  </a:outerShdw>
                </a:effectLst>
              </a:rPr>
              <a:t>¿Cómo definirías esta época de la historia de Chile?</a:t>
            </a:r>
          </a:p>
        </p:txBody>
      </p:sp>
      <p:sp>
        <p:nvSpPr>
          <p:cNvPr id="3" name="Marcador de contenido 2"/>
          <p:cNvSpPr>
            <a:spLocks noGrp="1"/>
          </p:cNvSpPr>
          <p:nvPr>
            <p:ph idx="1"/>
          </p:nvPr>
        </p:nvSpPr>
        <p:spPr>
          <a:xfrm rot="21329481">
            <a:off x="451171" y="975760"/>
            <a:ext cx="11030716" cy="638855"/>
          </a:xfrm>
          <a:solidFill>
            <a:srgbClr val="FF0000"/>
          </a:solidFill>
          <a:ln>
            <a:solidFill>
              <a:srgbClr val="FF0000"/>
            </a:solidFill>
          </a:ln>
        </p:spPr>
        <p:txBody>
          <a:bodyPr>
            <a:noAutofit/>
          </a:bodyPr>
          <a:lstStyle/>
          <a:p>
            <a:pPr marL="0" indent="0" algn="ctr">
              <a:buNone/>
            </a:pPr>
            <a:r>
              <a:rPr lang="es-CL" sz="3600" b="1" i="1" dirty="0">
                <a:solidFill>
                  <a:schemeClr val="bg1"/>
                </a:solidFill>
              </a:rPr>
              <a:t>¿Qué es lo que más te llamó la atención de este período?</a:t>
            </a:r>
          </a:p>
        </p:txBody>
      </p:sp>
      <p:sp>
        <p:nvSpPr>
          <p:cNvPr id="5" name="Título 1"/>
          <p:cNvSpPr txBox="1">
            <a:spLocks/>
          </p:cNvSpPr>
          <p:nvPr/>
        </p:nvSpPr>
        <p:spPr>
          <a:xfrm rot="21438952">
            <a:off x="9059" y="4218640"/>
            <a:ext cx="12188123" cy="672453"/>
          </a:xfrm>
          <a:prstGeom prst="rect">
            <a:avLst/>
          </a:prstGeom>
          <a:solidFill>
            <a:srgbClr val="92D050"/>
          </a:solidFill>
          <a:ln>
            <a:solidFill>
              <a:srgbClr val="92D050"/>
            </a:solidFill>
          </a:ln>
        </p:spPr>
        <p:txBody>
          <a:bodyPr vert="horz" lIns="91440" tIns="45720" rIns="91440" bIns="45720" rtlCol="0" anchor="ctr">
            <a:noAutofit/>
          </a:bodyPr>
          <a:lstStyle>
            <a:lvl1pPr algn="ctr" defTabSz="1097280" rtl="0" eaLnBrk="1" latinLnBrk="0" hangingPunct="1">
              <a:spcBef>
                <a:spcPct val="0"/>
              </a:spcBef>
              <a:buNone/>
              <a:defRPr sz="5280" kern="1200">
                <a:solidFill>
                  <a:schemeClr val="tx1"/>
                </a:solidFill>
                <a:latin typeface="+mj-lt"/>
                <a:ea typeface="+mj-ea"/>
                <a:cs typeface="+mj-cs"/>
              </a:defRPr>
            </a:lvl1pPr>
          </a:lstStyle>
          <a:p>
            <a:r>
              <a:rPr lang="es-CL" sz="3500" b="1" i="1" dirty="0">
                <a:effectLst>
                  <a:outerShdw blurRad="38100" dist="38100" dir="2700000" algn="tl">
                    <a:srgbClr val="000000">
                      <a:alpha val="43137"/>
                    </a:srgbClr>
                  </a:outerShdw>
                </a:effectLst>
              </a:rPr>
              <a:t>¿Qué crees que pensaban de nuestro país, los países extranjeros?</a:t>
            </a:r>
          </a:p>
        </p:txBody>
      </p:sp>
      <p:sp>
        <p:nvSpPr>
          <p:cNvPr id="6" name="Título 1"/>
          <p:cNvSpPr txBox="1">
            <a:spLocks/>
          </p:cNvSpPr>
          <p:nvPr/>
        </p:nvSpPr>
        <p:spPr>
          <a:xfrm rot="152694">
            <a:off x="479553" y="5693552"/>
            <a:ext cx="10972800" cy="672453"/>
          </a:xfrm>
          <a:prstGeom prst="rect">
            <a:avLst/>
          </a:prstGeom>
          <a:solidFill>
            <a:srgbClr val="00B0F0"/>
          </a:solidFill>
          <a:ln>
            <a:solidFill>
              <a:srgbClr val="00B0F0"/>
            </a:solidFill>
          </a:ln>
        </p:spPr>
        <p:txBody>
          <a:bodyPr vert="horz" lIns="91440" tIns="45720" rIns="91440" bIns="45720" rtlCol="0" anchor="ctr">
            <a:normAutofit/>
          </a:bodyPr>
          <a:lstStyle>
            <a:lvl1pPr algn="ctr" defTabSz="1097280" rtl="0" eaLnBrk="1" latinLnBrk="0" hangingPunct="1">
              <a:spcBef>
                <a:spcPct val="0"/>
              </a:spcBef>
              <a:buNone/>
              <a:defRPr sz="5280" kern="1200">
                <a:solidFill>
                  <a:schemeClr val="tx1"/>
                </a:solidFill>
                <a:latin typeface="+mj-lt"/>
                <a:ea typeface="+mj-ea"/>
                <a:cs typeface="+mj-cs"/>
              </a:defRPr>
            </a:lvl1pPr>
          </a:lstStyle>
          <a:p>
            <a:r>
              <a:rPr lang="es-CL" sz="3600" b="1" i="1" dirty="0">
                <a:effectLst>
                  <a:outerShdw blurRad="38100" dist="38100" dir="2700000" algn="tl">
                    <a:srgbClr val="000000">
                      <a:alpha val="43137"/>
                    </a:srgbClr>
                  </a:outerShdw>
                </a:effectLst>
              </a:rPr>
              <a:t>¿Cuál es la diferencia entre dictadura y democracia?</a:t>
            </a:r>
          </a:p>
        </p:txBody>
      </p:sp>
    </p:spTree>
    <p:extLst>
      <p:ext uri="{BB962C8B-B14F-4D97-AF65-F5344CB8AC3E}">
        <p14:creationId xmlns:p14="http://schemas.microsoft.com/office/powerpoint/2010/main" val="3914175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840" y="4228921"/>
            <a:ext cx="4039673" cy="2121327"/>
          </a:xfrm>
          <a:solidFill>
            <a:schemeClr val="tx1"/>
          </a:solidFill>
          <a:ln>
            <a:solidFill>
              <a:schemeClr val="tx1"/>
            </a:solidFill>
          </a:ln>
        </p:spPr>
        <p:txBody>
          <a:bodyPr>
            <a:noAutofit/>
          </a:bodyPr>
          <a:lstStyle/>
          <a:p>
            <a:pPr algn="just"/>
            <a:r>
              <a:rPr lang="es-CL" sz="2000" dirty="0">
                <a:solidFill>
                  <a:schemeClr val="bg1"/>
                </a:solidFill>
                <a:latin typeface="+mn-lt"/>
              </a:rPr>
              <a:t>El 23 de agosto de 1973, el Presidente Salvador Allende nombró en la comandancia en jefe del Ejército al general Augusto Pinochet, quien semanas después encabezaría un Golpe de Estado que derrocaría al mandatario.</a:t>
            </a:r>
          </a:p>
        </p:txBody>
      </p:sp>
      <p:pic>
        <p:nvPicPr>
          <p:cNvPr id="1026" name="Picture 2" descr="Resultado de imagen para pinochet y allende junt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840" y="927278"/>
            <a:ext cx="4039673" cy="3301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la moneda bombarde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665" y="1"/>
            <a:ext cx="7903335" cy="3837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88665" y="3837905"/>
            <a:ext cx="7727324" cy="25123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000" dirty="0"/>
              <a:t>El 11 de septiembre de 1973 el Presidente Allende señalaba en sus últimos comunicados al país, la decisión de no abandonar la casa de gobierno, se mantenía firme en su postura de "seguir defendiendo a Chile“. Es así, como a mediodía, se inició el bombardeo a La Moneda de los aviones </a:t>
            </a:r>
            <a:r>
              <a:rPr lang="es-CL" sz="2000" dirty="0" err="1"/>
              <a:t>Hawker</a:t>
            </a:r>
            <a:r>
              <a:rPr lang="es-CL" sz="2000" dirty="0"/>
              <a:t> Hunter de la Fuerza Aérea de Chile. Nunca antes el palacio de la Moneda, con tres siglos de historia y que hasta entonces había albergado a veintitrés presidentes de la Republica de Chile, había sido destruido.</a:t>
            </a:r>
          </a:p>
        </p:txBody>
      </p:sp>
    </p:spTree>
    <p:extLst>
      <p:ext uri="{BB962C8B-B14F-4D97-AF65-F5344CB8AC3E}">
        <p14:creationId xmlns:p14="http://schemas.microsoft.com/office/powerpoint/2010/main" val="30044559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965915"/>
          </a:xfrm>
          <a:solidFill>
            <a:schemeClr val="bg1">
              <a:lumMod val="65000"/>
            </a:schemeClr>
          </a:solidFill>
          <a:ln>
            <a:solidFill>
              <a:schemeClr val="bg1">
                <a:lumMod val="65000"/>
              </a:schemeClr>
            </a:solidFill>
          </a:ln>
        </p:spPr>
        <p:txBody>
          <a:bodyPr>
            <a:no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La ira sobre la población civil</a:t>
            </a:r>
          </a:p>
        </p:txBody>
      </p:sp>
      <p:sp>
        <p:nvSpPr>
          <p:cNvPr id="3" name="Marcador de contenido 2"/>
          <p:cNvSpPr>
            <a:spLocks noGrp="1"/>
          </p:cNvSpPr>
          <p:nvPr>
            <p:ph idx="1"/>
          </p:nvPr>
        </p:nvSpPr>
        <p:spPr>
          <a:xfrm>
            <a:off x="193182" y="1152657"/>
            <a:ext cx="5241703" cy="5222385"/>
          </a:xfrm>
          <a:solidFill>
            <a:schemeClr val="tx1"/>
          </a:solidFill>
          <a:ln>
            <a:solidFill>
              <a:schemeClr val="tx1"/>
            </a:solidFill>
          </a:ln>
        </p:spPr>
        <p:txBody>
          <a:bodyPr>
            <a:normAutofit/>
          </a:bodyPr>
          <a:lstStyle/>
          <a:p>
            <a:pPr marL="0" indent="0" algn="just">
              <a:buNone/>
            </a:pPr>
            <a:r>
              <a:rPr lang="es-CL" sz="2000" dirty="0">
                <a:solidFill>
                  <a:schemeClr val="bg1"/>
                </a:solidFill>
                <a:latin typeface="Gadugi" panose="020B0502040204020203" pitchFamily="34" charset="0"/>
                <a:ea typeface="Gadugi" panose="020B0502040204020203" pitchFamily="34" charset="0"/>
              </a:rPr>
              <a:t>Con el golpe de Estado y el paso de los días, las Fuerzas Armadas mantienen el control casi absoluto de la población civil nacional, solo algunas escaramuza de los cordones industriales adheridos a la Unidad Popular y la infructuosa batalla del Movimiento de Izquierda Revolucionaria (MIR), son los únicos frenos al poder total de la Junta Militar. De esta forma, sin resistencia masiva-organizada, se desencadena una represión y persecución en contra del movimiento popular como nunca antes se había visto en la historia de Chile. De inmediato, las nuevas autoridades toman medidas represivas para consolidar el golpe de Estado y legitimarse en el poder.</a:t>
            </a:r>
          </a:p>
        </p:txBody>
      </p:sp>
      <p:pic>
        <p:nvPicPr>
          <p:cNvPr id="2050" name="Picture 2" descr="Resultado de imagen para represion en la dictadura militar chil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915" y="1152645"/>
            <a:ext cx="3284114" cy="2492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represion en la dictadura militar chil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915" y="3644721"/>
            <a:ext cx="3284114" cy="27303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029" y="3644720"/>
            <a:ext cx="3236888" cy="27303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represion en la dictadura militar chile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2029" y="1152651"/>
            <a:ext cx="3236888" cy="249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035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991673"/>
          </a:xfrm>
          <a:solidFill>
            <a:schemeClr val="bg1">
              <a:lumMod val="65000"/>
            </a:schemeClr>
          </a:solidFill>
          <a:ln>
            <a:solidFill>
              <a:schemeClr val="bg1">
                <a:lumMod val="65000"/>
              </a:schemeClr>
            </a:solidFill>
          </a:ln>
        </p:spPr>
        <p:txBody>
          <a:bodyPr>
            <a:no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Medidas de represión social</a:t>
            </a:r>
          </a:p>
        </p:txBody>
      </p:sp>
      <p:sp>
        <p:nvSpPr>
          <p:cNvPr id="3" name="Marcador de contenido 2"/>
          <p:cNvSpPr>
            <a:spLocks noGrp="1"/>
          </p:cNvSpPr>
          <p:nvPr>
            <p:ph idx="1"/>
          </p:nvPr>
        </p:nvSpPr>
        <p:spPr>
          <a:xfrm>
            <a:off x="154546" y="1159099"/>
            <a:ext cx="11874322" cy="5203064"/>
          </a:xfrm>
        </p:spPr>
        <p:txBody>
          <a:bodyPr>
            <a:noAutofit/>
          </a:bodyPr>
          <a:lstStyle/>
          <a:p>
            <a:pPr algn="just"/>
            <a:r>
              <a:rPr lang="es-CL" sz="2000" dirty="0"/>
              <a:t>Eliminación de los focos de resistencia popular armada en cordones industriales, poblaciones, campamentos, universidades y sectores rurales.</a:t>
            </a:r>
          </a:p>
          <a:p>
            <a:pPr algn="just"/>
            <a:r>
              <a:rPr lang="es-CL" sz="2000" dirty="0"/>
              <a:t>Detención, tortura y/o muertes dentro de las Fuerzas Armadas y Carabineros, en contra de tropas y oficiales no golpistas.</a:t>
            </a:r>
          </a:p>
          <a:p>
            <a:pPr algn="just"/>
            <a:r>
              <a:rPr lang="es-CL" sz="2000" dirty="0"/>
              <a:t>Identificación, detención, torturas y/o muertes de funcionarios del gobierno de la Unidad Popular, de las direcciones políticas y militantes de los partidos de izquierda, de representantes de la Central Única de Trabajadores (CUT), de responsables de medios de comunicación progresistas, de exiliados políticos latinoamericanos residentes en Chile y de extranjeros supuestamente sospechosos.</a:t>
            </a:r>
          </a:p>
          <a:p>
            <a:pPr algn="just"/>
            <a:r>
              <a:rPr lang="es-CL" sz="2000" dirty="0"/>
              <a:t>Negación de salvoconductos para salir del país.</a:t>
            </a:r>
          </a:p>
          <a:p>
            <a:pPr algn="just"/>
            <a:r>
              <a:rPr lang="es-CL" sz="2000" dirty="0"/>
              <a:t>Censura y clausura de los medios de comunicación.</a:t>
            </a:r>
          </a:p>
          <a:p>
            <a:pPr algn="just"/>
            <a:r>
              <a:rPr lang="es-CL" sz="2000" dirty="0"/>
              <a:t>Control militar sobre universidades y otros centros de enseñanza.</a:t>
            </a:r>
          </a:p>
          <a:p>
            <a:pPr algn="just"/>
            <a:r>
              <a:rPr lang="es-CL" sz="2000" dirty="0"/>
              <a:t>Estado de Sitio y toque de queda nocturno permanente.</a:t>
            </a:r>
          </a:p>
          <a:p>
            <a:pPr algn="just"/>
            <a:r>
              <a:rPr lang="es-CL" sz="2000" dirty="0"/>
              <a:t>Campos de concentración de detenidos políticos en diversos puntos del país, el Estadio Nacional de Santiago, Estadio Chile, Isla Dawson, entre otros.</a:t>
            </a:r>
          </a:p>
          <a:p>
            <a:pPr algn="just"/>
            <a:r>
              <a:rPr lang="es-CL" sz="2000" dirty="0"/>
              <a:t>Servicios de inteligencia de las FF.AA. y las policías. Nace la Dirección de Inteligencia Nacional (DINA).</a:t>
            </a:r>
          </a:p>
        </p:txBody>
      </p:sp>
    </p:spTree>
    <p:extLst>
      <p:ext uri="{BB962C8B-B14F-4D97-AF65-F5344CB8AC3E}">
        <p14:creationId xmlns:p14="http://schemas.microsoft.com/office/powerpoint/2010/main" val="27825284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3640" y="927278"/>
            <a:ext cx="11273307" cy="708339"/>
          </a:xfrm>
        </p:spPr>
        <p:txBody>
          <a:bodyPr>
            <a:normAutofit fontScale="90000"/>
          </a:bodyPr>
          <a:lstStyle/>
          <a:p>
            <a:r>
              <a:rPr lang="es-CL" sz="4000" b="1" i="1" dirty="0">
                <a:effectLst>
                  <a:outerShdw blurRad="38100" dist="38100" dir="2700000" algn="tl">
                    <a:srgbClr val="000000">
                      <a:alpha val="43137"/>
                    </a:srgbClr>
                  </a:outerShdw>
                </a:effectLst>
                <a:latin typeface="Cooper Black" panose="0208090404030B020404" pitchFamily="18" charset="0"/>
              </a:rPr>
              <a:t>Solo a cinco días del Golpe de Estado en Chile</a:t>
            </a:r>
          </a:p>
        </p:txBody>
      </p:sp>
      <p:pic>
        <p:nvPicPr>
          <p:cNvPr id="1026" name="Picture 2" descr="VÃ­ctor Jar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840" y="1777285"/>
            <a:ext cx="6286500" cy="4456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555346" y="1777285"/>
            <a:ext cx="5473522" cy="445609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000" dirty="0"/>
              <a:t>A solo cinco días del Golpe de Estado perpetrado por las FF.AA chilenas, el cantautor de música popular, actor y director de teatro Víctor Jara fue apresado,  interrogado y brutalmente golpeado en uno de los vestidores del Estadio Chile lugar donde se encontraba detenido.</a:t>
            </a:r>
          </a:p>
          <a:p>
            <a:pPr algn="just"/>
            <a:r>
              <a:rPr lang="es-CL" sz="2000" dirty="0"/>
              <a:t>Víctor Jara se encontraba bajo la custodia del teniente Pedro Barrientos, quien lideró las torturas y conspiró para asesinar a Jara, cuyo cuerpo apareció después con 44 balazos tirado afuera del Cementerio Metropolitano.</a:t>
            </a:r>
          </a:p>
          <a:p>
            <a:pPr algn="just"/>
            <a:endParaRPr lang="es-CL" sz="2000" dirty="0"/>
          </a:p>
          <a:p>
            <a:pPr algn="just"/>
            <a:r>
              <a:rPr lang="es-CL" sz="2000" dirty="0"/>
              <a:t>Con </a:t>
            </a:r>
            <a:r>
              <a:rPr lang="es-CL" sz="2000"/>
              <a:t>esta atrocidad </a:t>
            </a:r>
            <a:r>
              <a:rPr lang="es-CL" sz="2000" dirty="0"/>
              <a:t>comenzaba el terror en Chile.</a:t>
            </a:r>
          </a:p>
          <a:p>
            <a:pPr algn="just"/>
            <a:endParaRPr lang="es-CL" sz="2000" dirty="0"/>
          </a:p>
        </p:txBody>
      </p:sp>
    </p:spTree>
    <p:extLst>
      <p:ext uri="{BB962C8B-B14F-4D97-AF65-F5344CB8AC3E}">
        <p14:creationId xmlns:p14="http://schemas.microsoft.com/office/powerpoint/2010/main" val="20561112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muerte de tucapel jimÃ©nez"/>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9" t="2198" r="1190" b="869"/>
          <a:stretch/>
        </p:blipFill>
        <p:spPr bwMode="auto">
          <a:xfrm>
            <a:off x="0" y="1545465"/>
            <a:ext cx="3666178" cy="3052292"/>
          </a:xfrm>
          <a:prstGeom prst="rect">
            <a:avLst/>
          </a:prstGeom>
          <a:noFill/>
          <a:ln w="76200">
            <a:noFill/>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4597758"/>
            <a:ext cx="3666174" cy="227780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solidFill>
                  <a:schemeClr val="bg1"/>
                </a:solidFill>
              </a:rPr>
              <a:t>Tucapel Jiménez fue un sindicalista chileno, militante del Partido Radical. Ocupó, entre otros cargos, la presidencia de la ANEF. Debido a su oposición a la dictadura militar, fue asesinado por la Dirección de Inteligencia Nacional del Ejército (DINE) en 1982</a:t>
            </a:r>
          </a:p>
        </p:txBody>
      </p:sp>
      <p:sp>
        <p:nvSpPr>
          <p:cNvPr id="9" name="Rectángulo 8"/>
          <p:cNvSpPr/>
          <p:nvPr/>
        </p:nvSpPr>
        <p:spPr>
          <a:xfrm>
            <a:off x="3730565" y="964303"/>
            <a:ext cx="4159901" cy="581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i="1" dirty="0">
                <a:solidFill>
                  <a:schemeClr val="tx1"/>
                </a:solidFill>
                <a:effectLst>
                  <a:outerShdw blurRad="38100" dist="38100" dir="2700000" algn="tl">
                    <a:srgbClr val="000000">
                      <a:alpha val="43137"/>
                    </a:srgbClr>
                  </a:outerShdw>
                </a:effectLst>
              </a:rPr>
              <a:t>“CASO DEGOLLADOS”</a:t>
            </a:r>
          </a:p>
        </p:txBody>
      </p:sp>
      <p:sp>
        <p:nvSpPr>
          <p:cNvPr id="11" name="Rectángulo 10"/>
          <p:cNvSpPr/>
          <p:nvPr/>
        </p:nvSpPr>
        <p:spPr>
          <a:xfrm>
            <a:off x="3730566" y="2905245"/>
            <a:ext cx="4159900" cy="3970318"/>
          </a:xfrm>
          <a:prstGeom prst="rect">
            <a:avLst/>
          </a:prstGeom>
          <a:solidFill>
            <a:schemeClr val="tx1"/>
          </a:solidFill>
          <a:ln w="76200">
            <a:noFill/>
          </a:ln>
        </p:spPr>
        <p:txBody>
          <a:bodyPr wrap="square">
            <a:spAutoFit/>
          </a:bodyPr>
          <a:lstStyle/>
          <a:p>
            <a:pPr algn="just"/>
            <a:r>
              <a:rPr lang="es-CL" dirty="0">
                <a:solidFill>
                  <a:schemeClr val="bg1"/>
                </a:solidFill>
              </a:rPr>
              <a:t>Los profesionales Santiago </a:t>
            </a:r>
            <a:r>
              <a:rPr lang="es-CL" dirty="0" err="1">
                <a:solidFill>
                  <a:schemeClr val="bg1"/>
                </a:solidFill>
              </a:rPr>
              <a:t>Nattino</a:t>
            </a:r>
            <a:r>
              <a:rPr lang="es-CL" dirty="0">
                <a:solidFill>
                  <a:schemeClr val="bg1"/>
                </a:solidFill>
              </a:rPr>
              <a:t>, pintor y partidario de la Asociación Gremial de Educadores de Chile (AGECH), Manuel Guerrero, profesor y dirigente de la AGECH, y José Manuel Parada, sociólogo y funcionario de la Vicaría de la Solidaridad, fueron secuestrados en marzo de 1985 por agentes de la Dirección de Comunicaciones de Carabineros (DICOMCAR).</a:t>
            </a:r>
          </a:p>
          <a:p>
            <a:pPr algn="just"/>
            <a:r>
              <a:rPr lang="es-CL" dirty="0">
                <a:solidFill>
                  <a:schemeClr val="bg1"/>
                </a:solidFill>
              </a:rPr>
              <a:t>Lamentablemente, el 30 de marzo del mismo año, sus cuerpos fueron encontrados degollados y con signos de tortura en el camino a Quilicura</a:t>
            </a:r>
          </a:p>
        </p:txBody>
      </p:sp>
      <p:pic>
        <p:nvPicPr>
          <p:cNvPr id="3082" name="Picture 10" descr="Resultado de imagen para caso quemados 19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845" y="1476236"/>
            <a:ext cx="4224297" cy="1429009"/>
          </a:xfrm>
          <a:prstGeom prst="rect">
            <a:avLst/>
          </a:prstGeom>
          <a:noFill/>
          <a:ln w="76200">
            <a:noFill/>
          </a:ln>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7954855" y="964303"/>
            <a:ext cx="4237136" cy="511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i="1" dirty="0">
                <a:solidFill>
                  <a:schemeClr val="tx1"/>
                </a:solidFill>
                <a:effectLst>
                  <a:outerShdw blurRad="38100" dist="38100" dir="2700000" algn="tl">
                    <a:srgbClr val="000000">
                      <a:alpha val="43137"/>
                    </a:srgbClr>
                  </a:outerShdw>
                </a:effectLst>
              </a:rPr>
              <a:t>“CASO QUEMADOS”</a:t>
            </a:r>
          </a:p>
        </p:txBody>
      </p:sp>
      <p:sp>
        <p:nvSpPr>
          <p:cNvPr id="12" name="Rectángulo 11"/>
          <p:cNvSpPr/>
          <p:nvPr/>
        </p:nvSpPr>
        <p:spPr>
          <a:xfrm>
            <a:off x="7959144" y="2905245"/>
            <a:ext cx="4224288" cy="3970318"/>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t>Este episodio ocurrió el 2 de julio de 1986, cuando, dentro del marco de una jornada de protesta contra la dictadura, una patrulla militar al mando del oficial Pedro Fernández </a:t>
            </a:r>
            <a:r>
              <a:rPr lang="es-CL" dirty="0" err="1"/>
              <a:t>Dittus</a:t>
            </a:r>
            <a:r>
              <a:rPr lang="es-CL" dirty="0"/>
              <a:t>, intercepta a dos jóvenes, Carmen Gloria Quintana y al fotógrafo Rodrigo Rojas de </a:t>
            </a:r>
            <a:r>
              <a:rPr lang="es-CL" dirty="0" err="1"/>
              <a:t>Negri</a:t>
            </a:r>
            <a:r>
              <a:rPr lang="es-CL" dirty="0"/>
              <a:t>, golpeándolos y rociándolos con combustible, para luego prenderles fuego. Finalmente son trasladados y abandonados en Quilicura. Quintana sobrevive con el 62% de su cuerpo quemado y Rojas de </a:t>
            </a:r>
            <a:r>
              <a:rPr lang="es-CL" dirty="0" err="1"/>
              <a:t>Negri</a:t>
            </a:r>
            <a:r>
              <a:rPr lang="es-CL" dirty="0"/>
              <a:t> muere cuatro días después debido a la gravedad de sus heridas.</a:t>
            </a:r>
          </a:p>
        </p:txBody>
      </p:sp>
      <p:sp>
        <p:nvSpPr>
          <p:cNvPr id="2" name="Rectángulo 1"/>
          <p:cNvSpPr/>
          <p:nvPr/>
        </p:nvSpPr>
        <p:spPr>
          <a:xfrm>
            <a:off x="0" y="-1"/>
            <a:ext cx="12192001" cy="9642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i="1" dirty="0">
                <a:effectLst>
                  <a:outerShdw blurRad="38100" dist="38100" dir="2700000" algn="tl">
                    <a:srgbClr val="000000">
                      <a:alpha val="43137"/>
                    </a:srgbClr>
                  </a:outerShdw>
                </a:effectLst>
                <a:latin typeface="Cooper Black" panose="0208090404030B020404" pitchFamily="18" charset="0"/>
              </a:rPr>
              <a:t>Casos que estremecieron a Chile y al mundo</a:t>
            </a:r>
          </a:p>
        </p:txBody>
      </p:sp>
      <p:sp>
        <p:nvSpPr>
          <p:cNvPr id="13" name="Rectángulo 12"/>
          <p:cNvSpPr/>
          <p:nvPr/>
        </p:nvSpPr>
        <p:spPr>
          <a:xfrm>
            <a:off x="-2" y="964305"/>
            <a:ext cx="3666176" cy="5811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i="1" dirty="0">
                <a:solidFill>
                  <a:schemeClr val="tx1"/>
                </a:solidFill>
                <a:effectLst>
                  <a:outerShdw blurRad="38100" dist="38100" dir="2700000" algn="tl">
                    <a:srgbClr val="000000">
                      <a:alpha val="43137"/>
                    </a:srgbClr>
                  </a:outerShdw>
                </a:effectLst>
              </a:rPr>
              <a:t>“EL CRIMEN DE TUCAPEL”</a:t>
            </a:r>
          </a:p>
        </p:txBody>
      </p:sp>
      <p:pic>
        <p:nvPicPr>
          <p:cNvPr id="1026" name="Picture 2" descr="Caso-Degollados1"/>
          <p:cNvPicPr>
            <a:picLocks noChangeAspect="1" noChangeArrowheads="1"/>
          </p:cNvPicPr>
          <p:nvPr/>
        </p:nvPicPr>
        <p:blipFill rotWithShape="1">
          <a:blip r:embed="rId4">
            <a:extLst>
              <a:ext uri="{28A0092B-C50C-407E-A947-70E740481C1C}">
                <a14:useLocalDpi xmlns:a14="http://schemas.microsoft.com/office/drawing/2010/main" val="0"/>
              </a:ext>
            </a:extLst>
          </a:blip>
          <a:srcRect l="3380" t="8789" r="4225" b="2866"/>
          <a:stretch/>
        </p:blipFill>
        <p:spPr bwMode="auto">
          <a:xfrm>
            <a:off x="3730553" y="1545464"/>
            <a:ext cx="4159913" cy="135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52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647" y="154545"/>
            <a:ext cx="11844270" cy="827470"/>
          </a:xfrm>
          <a:solidFill>
            <a:schemeClr val="bg1">
              <a:lumMod val="65000"/>
            </a:schemeClr>
          </a:solidFill>
          <a:ln>
            <a:solidFill>
              <a:schemeClr val="bg1">
                <a:lumMod val="65000"/>
              </a:schemeClr>
            </a:solidFill>
          </a:ln>
        </p:spPr>
        <p:txBody>
          <a:bodyPr>
            <a:norm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Medidas de represión política</a:t>
            </a:r>
            <a:endParaRPr lang="es-CL" sz="4000" dirty="0"/>
          </a:p>
        </p:txBody>
      </p:sp>
      <p:sp>
        <p:nvSpPr>
          <p:cNvPr id="3" name="Marcador de contenido 2"/>
          <p:cNvSpPr>
            <a:spLocks noGrp="1"/>
          </p:cNvSpPr>
          <p:nvPr>
            <p:ph idx="1"/>
          </p:nvPr>
        </p:nvSpPr>
        <p:spPr>
          <a:xfrm>
            <a:off x="7031866" y="1278229"/>
            <a:ext cx="5027052" cy="5045298"/>
          </a:xfrm>
        </p:spPr>
        <p:txBody>
          <a:bodyPr>
            <a:noAutofit/>
          </a:bodyPr>
          <a:lstStyle/>
          <a:p>
            <a:pPr algn="just"/>
            <a:r>
              <a:rPr lang="es-CL" sz="2000" dirty="0"/>
              <a:t>Clausura indefinida del Congreso Nacional.</a:t>
            </a:r>
          </a:p>
          <a:p>
            <a:pPr algn="just"/>
            <a:r>
              <a:rPr lang="es-CL" sz="2000" dirty="0"/>
              <a:t>Disolución de todos los partidos políticos chilenos.</a:t>
            </a:r>
          </a:p>
          <a:p>
            <a:pPr algn="just"/>
            <a:r>
              <a:rPr lang="es-CL" sz="2000" dirty="0"/>
              <a:t>Promulgación de Decretos con fuerza de Ley contra el sistema legal y constitucional vigente, con la complicidad absoluta de la Corte Suprema de Justicia y la Contraloría de la República.</a:t>
            </a:r>
          </a:p>
          <a:p>
            <a:pPr algn="just"/>
            <a:r>
              <a:rPr lang="es-CL" sz="2000" dirty="0"/>
              <a:t>Disolución de todas las organizaciones populares a nivel municipal, provincial y nacional.</a:t>
            </a:r>
          </a:p>
          <a:p>
            <a:pPr algn="just"/>
            <a:r>
              <a:rPr lang="es-CL" sz="2000" dirty="0"/>
              <a:t>Control de toda actividad nacional en los niveles administrativo, educacional, cultural y social.</a:t>
            </a:r>
          </a:p>
        </p:txBody>
      </p:sp>
      <p:pic>
        <p:nvPicPr>
          <p:cNvPr id="2050" name="Picture 2" descr="Resultado de imagen para antiguo congreso nacional de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47" y="1278229"/>
            <a:ext cx="6817218" cy="360286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14647" y="4881093"/>
            <a:ext cx="6817218" cy="14424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t>Desde el Congreso Nacional se llevó a cabo una fuerte oposición política contra el poder ejecutivo durante la Unidad Popular que concluyó con el golpe de Estado de 1973 y la disolución del Congreso Nacional. En estas circunstancias, la labor legislativa fue asumida por la Junta Militar de Gobierno. </a:t>
            </a:r>
          </a:p>
        </p:txBody>
      </p:sp>
    </p:spTree>
    <p:extLst>
      <p:ext uri="{BB962C8B-B14F-4D97-AF65-F5344CB8AC3E}">
        <p14:creationId xmlns:p14="http://schemas.microsoft.com/office/powerpoint/2010/main" val="22118442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620" y="193181"/>
            <a:ext cx="11773974" cy="827470"/>
          </a:xfrm>
          <a:solidFill>
            <a:schemeClr val="bg1">
              <a:lumMod val="65000"/>
            </a:schemeClr>
          </a:solidFill>
          <a:ln>
            <a:solidFill>
              <a:schemeClr val="bg1">
                <a:lumMod val="65000"/>
              </a:schemeClr>
            </a:solidFill>
          </a:ln>
        </p:spPr>
        <p:txBody>
          <a:bodyPr>
            <a:normAutofit/>
          </a:bodyPr>
          <a:lstStyle/>
          <a:p>
            <a:r>
              <a:rPr lang="es-CL" sz="4000" b="1" i="1" dirty="0">
                <a:effectLst>
                  <a:outerShdw blurRad="38100" dist="38100" dir="2700000" algn="tl">
                    <a:srgbClr val="000000">
                      <a:alpha val="43137"/>
                    </a:srgbClr>
                  </a:outerShdw>
                </a:effectLst>
                <a:latin typeface="Cooper Black" panose="0208090404030B020404" pitchFamily="18" charset="0"/>
              </a:rPr>
              <a:t>Medidas de represión económicas</a:t>
            </a:r>
            <a:endParaRPr lang="es-CL" sz="4000" dirty="0"/>
          </a:p>
        </p:txBody>
      </p:sp>
      <p:sp>
        <p:nvSpPr>
          <p:cNvPr id="3" name="Marcador de contenido 2"/>
          <p:cNvSpPr>
            <a:spLocks noGrp="1"/>
          </p:cNvSpPr>
          <p:nvPr>
            <p:ph idx="1"/>
          </p:nvPr>
        </p:nvSpPr>
        <p:spPr>
          <a:xfrm>
            <a:off x="5220236" y="1171105"/>
            <a:ext cx="6731358" cy="5229694"/>
          </a:xfrm>
        </p:spPr>
        <p:txBody>
          <a:bodyPr>
            <a:normAutofit/>
          </a:bodyPr>
          <a:lstStyle/>
          <a:p>
            <a:pPr algn="just"/>
            <a:r>
              <a:rPr lang="es-CL" sz="2000" dirty="0"/>
              <a:t>A los trabajadores se les anuló el derecho de huelga.</a:t>
            </a:r>
          </a:p>
          <a:p>
            <a:pPr algn="just"/>
            <a:r>
              <a:rPr lang="es-CL" sz="2000" dirty="0"/>
              <a:t>Se generó una acción de despidos colectivos.</a:t>
            </a:r>
          </a:p>
          <a:p>
            <a:pPr algn="just"/>
            <a:r>
              <a:rPr lang="es-CL" sz="2000" dirty="0"/>
              <a:t>Se congelaron y disminuyeron los sueldos y remuneraciones, para hacer frente a la inflación galopante del país.</a:t>
            </a:r>
          </a:p>
          <a:p>
            <a:pPr algn="just"/>
            <a:r>
              <a:rPr lang="es-CL" sz="2000" dirty="0"/>
              <a:t>Las empresas del área social y su propiedad jurídica, se devolvieron a sus antiguos propietarios.</a:t>
            </a:r>
          </a:p>
          <a:p>
            <a:pPr algn="just"/>
            <a:r>
              <a:rPr lang="es-CL" sz="2000" dirty="0"/>
              <a:t>Se impulsa una disciplina militar en el trabajo.</a:t>
            </a:r>
          </a:p>
          <a:p>
            <a:pPr algn="just"/>
            <a:r>
              <a:rPr lang="es-CL" sz="2000" dirty="0"/>
              <a:t>Se liberaron los precios de todos los productos de consumo bajo los parámetros de la economía de libre mercado.</a:t>
            </a:r>
          </a:p>
          <a:p>
            <a:pPr algn="just"/>
            <a:r>
              <a:rPr lang="es-CL" sz="2000" dirty="0"/>
              <a:t>Se acordó con los Estados Unidos el financiamiento de la deuda externa.</a:t>
            </a:r>
          </a:p>
          <a:p>
            <a:pPr algn="just"/>
            <a:r>
              <a:rPr lang="es-CL" sz="2000" dirty="0"/>
              <a:t>Se indemnizaron las empresas extranjeras afectadas por las nacionalizaciones iniciadas en el gobierno de la Unidad Popular.</a:t>
            </a:r>
          </a:p>
        </p:txBody>
      </p:sp>
      <p:pic>
        <p:nvPicPr>
          <p:cNvPr id="3074" name="Picture 2" descr="https://antropologiaparatodos.files.wordpress.com/2018/02/brp-mural-el-cobre.jpg?w=620"/>
          <p:cNvPicPr>
            <a:picLocks noChangeAspect="1" noChangeArrowheads="1"/>
          </p:cNvPicPr>
          <p:nvPr/>
        </p:nvPicPr>
        <p:blipFill rotWithShape="1">
          <a:blip r:embed="rId2">
            <a:extLst>
              <a:ext uri="{28A0092B-C50C-407E-A947-70E740481C1C}">
                <a14:useLocalDpi xmlns:a14="http://schemas.microsoft.com/office/drawing/2010/main" val="0"/>
              </a:ext>
            </a:extLst>
          </a:blip>
          <a:srcRect t="3192"/>
          <a:stretch/>
        </p:blipFill>
        <p:spPr bwMode="auto">
          <a:xfrm>
            <a:off x="177621" y="1171105"/>
            <a:ext cx="5042615" cy="3658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77620" y="4829577"/>
            <a:ext cx="5042615" cy="146819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solidFill>
                  <a:schemeClr val="tx1"/>
                </a:solidFill>
              </a:rPr>
              <a:t>Los trabajadores que habían sido motor esencial del gobierno de Salvador Allende, ahora en dictadura, se encontraban tremendamente desprotegidos y vapuleados producto de las medidas adoptadas por el régimen militar.</a:t>
            </a:r>
          </a:p>
        </p:txBody>
      </p:sp>
    </p:spTree>
    <p:extLst>
      <p:ext uri="{BB962C8B-B14F-4D97-AF65-F5344CB8AC3E}">
        <p14:creationId xmlns:p14="http://schemas.microsoft.com/office/powerpoint/2010/main" val="42266900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mi au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i aula" id="{26986B74-AC59-4909-AE8B-AB0342CFE550}" vid="{3ED1ECA8-BBF0-4690-ACB8-283AEC5DE77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 aula</Template>
  <TotalTime>2092</TotalTime>
  <Words>2736</Words>
  <Application>Microsoft Office PowerPoint</Application>
  <PresentationFormat>Panorámica</PresentationFormat>
  <Paragraphs>99</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Arial</vt:lpstr>
      <vt:lpstr>Calibri</vt:lpstr>
      <vt:lpstr>Cooper Black</vt:lpstr>
      <vt:lpstr>Gadugi</vt:lpstr>
      <vt:lpstr>Roboto</vt:lpstr>
      <vt:lpstr>mi aula</vt:lpstr>
      <vt:lpstr>Presentación de PowerPoint</vt:lpstr>
      <vt:lpstr>Golpe de Estado en Chile 1973</vt:lpstr>
      <vt:lpstr>El 23 de agosto de 1973, el Presidente Salvador Allende nombró en la comandancia en jefe del Ejército al general Augusto Pinochet, quien semanas después encabezaría un Golpe de Estado que derrocaría al mandatario.</vt:lpstr>
      <vt:lpstr>La ira sobre la población civil</vt:lpstr>
      <vt:lpstr>Medidas de represión social</vt:lpstr>
      <vt:lpstr>Solo a cinco días del Golpe de Estado en Chile</vt:lpstr>
      <vt:lpstr>Presentación de PowerPoint</vt:lpstr>
      <vt:lpstr>Medidas de represión política</vt:lpstr>
      <vt:lpstr>Medidas de represión económicas</vt:lpstr>
      <vt:lpstr>La negación de los derechos civiles y políticos</vt:lpstr>
      <vt:lpstr>Imágenes de una época</vt:lpstr>
      <vt:lpstr>Consecuencias de la dictadura de Augusto Pinochet en la comunidad científica</vt:lpstr>
      <vt:lpstr>“Una luz en el camino”. Científicos chilenos que en dictadura se la jugaron para seguir enseñando a los jóvenes. </vt:lpstr>
      <vt:lpstr>La Vicaría de la Solidaridad (1973-1992)</vt:lpstr>
      <vt:lpstr>El Cardenal del Pueblo y la Vicaría de la Solidaridad</vt:lpstr>
      <vt:lpstr>Transformación económica en Chile 1973</vt:lpstr>
      <vt:lpstr>Los Chicago Boys crearon el Chile en el que vives</vt:lpstr>
      <vt:lpstr>El Estado en el área económica y social</vt:lpstr>
      <vt:lpstr>Presentación de PowerPoint</vt:lpstr>
      <vt:lpstr>¿Cómo definirías esta época de la historia de Chile?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¡CONOZCAMOS LAS FIGURAS GEOMÉTRICAS!</dc:title>
  <dc:creator>jaqueline fierro</dc:creator>
  <cp:lastModifiedBy>Alejandro Godoy Arancibia</cp:lastModifiedBy>
  <cp:revision>157</cp:revision>
  <dcterms:created xsi:type="dcterms:W3CDTF">2017-06-30T02:22:25Z</dcterms:created>
  <dcterms:modified xsi:type="dcterms:W3CDTF">2020-03-18T02:23:30Z</dcterms:modified>
</cp:coreProperties>
</file>